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42"/>
  </p:notesMasterIdLst>
  <p:handoutMasterIdLst>
    <p:handoutMasterId r:id="rId43"/>
  </p:handoutMasterIdLst>
  <p:sldIdLst>
    <p:sldId id="256" r:id="rId2"/>
    <p:sldId id="307" r:id="rId3"/>
    <p:sldId id="315" r:id="rId4"/>
    <p:sldId id="317" r:id="rId5"/>
    <p:sldId id="320" r:id="rId6"/>
    <p:sldId id="321" r:id="rId7"/>
    <p:sldId id="323" r:id="rId8"/>
    <p:sldId id="326" r:id="rId9"/>
    <p:sldId id="331" r:id="rId10"/>
    <p:sldId id="325" r:id="rId11"/>
    <p:sldId id="328" r:id="rId12"/>
    <p:sldId id="340" r:id="rId13"/>
    <p:sldId id="334" r:id="rId14"/>
    <p:sldId id="335" r:id="rId15"/>
    <p:sldId id="337" r:id="rId16"/>
    <p:sldId id="356" r:id="rId17"/>
    <p:sldId id="357" r:id="rId18"/>
    <p:sldId id="358" r:id="rId19"/>
    <p:sldId id="359" r:id="rId20"/>
    <p:sldId id="360" r:id="rId21"/>
    <p:sldId id="308" r:id="rId22"/>
    <p:sldId id="342" r:id="rId23"/>
    <p:sldId id="349" r:id="rId24"/>
    <p:sldId id="346" r:id="rId25"/>
    <p:sldId id="361" r:id="rId26"/>
    <p:sldId id="343" r:id="rId27"/>
    <p:sldId id="351" r:id="rId28"/>
    <p:sldId id="352" r:id="rId29"/>
    <p:sldId id="333" r:id="rId30"/>
    <p:sldId id="338" r:id="rId31"/>
    <p:sldId id="341" r:id="rId32"/>
    <p:sldId id="309" r:id="rId33"/>
    <p:sldId id="354" r:id="rId34"/>
    <p:sldId id="362" r:id="rId35"/>
    <p:sldId id="312" r:id="rId36"/>
    <p:sldId id="363" r:id="rId37"/>
    <p:sldId id="364" r:id="rId38"/>
    <p:sldId id="293" r:id="rId39"/>
    <p:sldId id="314" r:id="rId40"/>
    <p:sldId id="306" r:id="rId41"/>
  </p:sldIdLst>
  <p:sldSz cx="12192000" cy="6858000"/>
  <p:notesSz cx="7315200" cy="96012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99FF"/>
    <a:srgbClr val="BEBE00"/>
    <a:srgbClr val="292929"/>
    <a:srgbClr val="DF1F5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3FCA41B-7398-400B-83DC-FDE8722EB923}" v="79" dt="2020-02-09T01:28:39.66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078" autoAdjust="0"/>
    <p:restoredTop sz="79540" autoAdjust="0"/>
  </p:normalViewPr>
  <p:slideViewPr>
    <p:cSldViewPr snapToGrid="0">
      <p:cViewPr varScale="1">
        <p:scale>
          <a:sx n="82" d="100"/>
          <a:sy n="82" d="100"/>
        </p:scale>
        <p:origin x="898" y="96"/>
      </p:cViewPr>
      <p:guideLst/>
    </p:cSldViewPr>
  </p:slideViewPr>
  <p:outlineViewPr>
    <p:cViewPr>
      <p:scale>
        <a:sx n="33" d="100"/>
        <a:sy n="33" d="100"/>
      </p:scale>
      <p:origin x="0" y="-8862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notesMaster" Target="notesMasters/notesMaster1.xml"/><Relationship Id="rId47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microsoft.com/office/2015/10/relationships/revisionInfo" Target="revisionInfo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handoutMaster" Target="handoutMasters/handoutMaster1.xml"/><Relationship Id="rId48" Type="http://schemas.microsoft.com/office/2016/11/relationships/changesInfo" Target="changesInfos/changesInfo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elipe Augusto Pereira de Figueiredo" userId="e1771b70d906f94b" providerId="Windows Live" clId="Web-{B3FCA41B-7398-400B-83DC-FDE8722EB923}"/>
    <pc:docChg chg="modSld">
      <pc:chgData name="Felipe Augusto Pereira de Figueiredo" userId="e1771b70d906f94b" providerId="Windows Live" clId="Web-{B3FCA41B-7398-400B-83DC-FDE8722EB923}" dt="2020-02-09T01:40:38.055" v="257"/>
      <pc:docMkLst>
        <pc:docMk/>
      </pc:docMkLst>
      <pc:sldChg chg="modSp modNotes">
        <pc:chgData name="Felipe Augusto Pereira de Figueiredo" userId="e1771b70d906f94b" providerId="Windows Live" clId="Web-{B3FCA41B-7398-400B-83DC-FDE8722EB923}" dt="2020-02-09T01:26:20.191" v="45"/>
        <pc:sldMkLst>
          <pc:docMk/>
          <pc:sldMk cId="636059476" sldId="259"/>
        </pc:sldMkLst>
        <pc:spChg chg="mod">
          <ac:chgData name="Felipe Augusto Pereira de Figueiredo" userId="e1771b70d906f94b" providerId="Windows Live" clId="Web-{B3FCA41B-7398-400B-83DC-FDE8722EB923}" dt="2020-02-09T01:22:23.081" v="18" actId="1076"/>
          <ac:spMkLst>
            <pc:docMk/>
            <pc:sldMk cId="636059476" sldId="259"/>
            <ac:spMk id="3" creationId="{979D29AC-E01B-406F-AC75-55866B75A7CC}"/>
          </ac:spMkLst>
        </pc:spChg>
      </pc:sldChg>
      <pc:sldChg chg="modNotes">
        <pc:chgData name="Felipe Augusto Pereira de Figueiredo" userId="e1771b70d906f94b" providerId="Windows Live" clId="Web-{B3FCA41B-7398-400B-83DC-FDE8722EB923}" dt="2020-02-09T01:21:46.721" v="16"/>
        <pc:sldMkLst>
          <pc:docMk/>
          <pc:sldMk cId="248504461" sldId="267"/>
        </pc:sldMkLst>
      </pc:sldChg>
      <pc:sldChg chg="modSp modNotes">
        <pc:chgData name="Felipe Augusto Pereira de Figueiredo" userId="e1771b70d906f94b" providerId="Windows Live" clId="Web-{B3FCA41B-7398-400B-83DC-FDE8722EB923}" dt="2020-02-09T01:40:38.055" v="257"/>
        <pc:sldMkLst>
          <pc:docMk/>
          <pc:sldMk cId="2076219387" sldId="277"/>
        </pc:sldMkLst>
        <pc:spChg chg="mod">
          <ac:chgData name="Felipe Augusto Pereira de Figueiredo" userId="e1771b70d906f94b" providerId="Windows Live" clId="Web-{B3FCA41B-7398-400B-83DC-FDE8722EB923}" dt="2020-02-09T01:28:39.664" v="120" actId="14100"/>
          <ac:spMkLst>
            <pc:docMk/>
            <pc:sldMk cId="2076219387" sldId="277"/>
            <ac:spMk id="3" creationId="{5E0262E2-3A0F-4805-BCCB-6745237D1574}"/>
          </ac:spMkLst>
        </pc:spChg>
      </pc:sldChg>
    </pc:docChg>
  </pc:docChgLst>
  <pc:docChgLst>
    <pc:chgData name="Felipe Augusto Pereira de Figueiredo" userId="e1771b70d906f94b" providerId="Windows Live" clId="Web-{1FA475AF-6444-47C2-89B1-9776BABC0E66}"/>
    <pc:docChg chg="modSld">
      <pc:chgData name="Felipe Augusto Pereira de Figueiredo" userId="e1771b70d906f94b" providerId="Windows Live" clId="Web-{1FA475AF-6444-47C2-89B1-9776BABC0E66}" dt="2020-02-09T18:53:52.767" v="85"/>
      <pc:docMkLst>
        <pc:docMk/>
      </pc:docMkLst>
      <pc:sldChg chg="modNotes">
        <pc:chgData name="Felipe Augusto Pereira de Figueiredo" userId="e1771b70d906f94b" providerId="Windows Live" clId="Web-{1FA475AF-6444-47C2-89B1-9776BABC0E66}" dt="2020-02-09T18:53:52.767" v="85"/>
        <pc:sldMkLst>
          <pc:docMk/>
          <pc:sldMk cId="248504461" sldId="267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4143589" y="0"/>
            <a:ext cx="3169922" cy="480722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144F1436-6906-4D93-B7A2-786C327BFA14}" type="datetimeFigureOut">
              <a:rPr lang="nl-BE" smtClean="0"/>
              <a:t>29/08/2025</a:t>
            </a:fld>
            <a:endParaRPr lang="nl-B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nl-B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4143589" y="9120488"/>
            <a:ext cx="3169922" cy="480718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F7E56D9B-79AD-444A-AFED-DEC23408F8B4}" type="slidenum">
              <a:rPr lang="nl-BE" smtClean="0"/>
              <a:t>‹Nº›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316353311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5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4143592" y="1"/>
            <a:ext cx="3169922" cy="1903121"/>
          </a:xfrm>
          <a:prstGeom prst="rect">
            <a:avLst/>
          </a:prstGeom>
        </p:spPr>
        <p:txBody>
          <a:bodyPr vert="horz" lIns="168634" tIns="84317" rIns="168634" bIns="84317" rtlCol="0"/>
          <a:lstStyle>
            <a:lvl1pPr algn="r">
              <a:defRPr sz="2200"/>
            </a:lvl1pPr>
          </a:lstStyle>
          <a:p>
            <a:fld id="{AA8CD09E-2914-4F47-B6C1-51B2C31814C9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-7721600" y="4740275"/>
            <a:ext cx="22758400" cy="128016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168634" tIns="84317" rIns="168634" bIns="84317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731522" y="18254135"/>
            <a:ext cx="5852160" cy="14935200"/>
          </a:xfrm>
          <a:prstGeom prst="rect">
            <a:avLst/>
          </a:prstGeom>
        </p:spPr>
        <p:txBody>
          <a:bodyPr vert="horz" lIns="168634" tIns="84317" rIns="168634" bIns="84317" rtlCol="0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5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l">
              <a:defRPr sz="2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4143592" y="36027558"/>
            <a:ext cx="3169922" cy="1903117"/>
          </a:xfrm>
          <a:prstGeom prst="rect">
            <a:avLst/>
          </a:prstGeom>
        </p:spPr>
        <p:txBody>
          <a:bodyPr vert="horz" lIns="168634" tIns="84317" rIns="168634" bIns="84317" rtlCol="0" anchor="b"/>
          <a:lstStyle>
            <a:lvl1pPr algn="r">
              <a:defRPr sz="2200"/>
            </a:lvl1pPr>
          </a:lstStyle>
          <a:p>
            <a:fld id="{6FC8D850-966F-45A6-8DE7-15B891E7D40D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181476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baseline="0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6074746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5CA132C-EAFD-E9D2-2A54-13C15F2013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F6858EDF-9627-D29D-1AF3-46E88AB0546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6E7A4332-DF28-CB9E-585A-94ED4C99E14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(EMD) é uma técnica poderosa para avaliar a qualidade de imagens, especialmente no contexto de IQA. Ao capturar diferenças globais entre as distribuições de pontuações humanas e as predições do modelo,</a:t>
            </a:r>
            <a:endParaRPr lang="es-B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F8D058C-2640-5F89-B800-B3F418EED08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233068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2EB2360-843D-643A-4122-899B79089B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325CD8F0-0847-4B72-159D-8FC7B27AEA91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18537796-7AC9-1609-C093-AAA15D854F8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(EMD) é uma técnica poderosa para avaliar a qualidade de imagens, especialmente no contexto de IQA. Ao capturar diferenças globais entre as distribuições de pontuações humanas e as predições do modelo,</a:t>
            </a:r>
            <a:endParaRPr lang="es-B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EF72C82-21B0-81EA-6103-A802B4CD7BF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8329823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F754570-98A8-88DE-E9B7-E2CCC13898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5EFD26DC-D64E-AE3A-DC45-63E3CF87BB9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5B899C18-4732-2F1C-282C-D17A93142C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(EMD) é uma técnica poderosa para avaliar a qualidade de imagens, especialmente no contexto de IQA. Ao capturar diferenças globais entre as distribuições de pontuações humanas e as predições do modelo,</a:t>
            </a:r>
            <a:endParaRPr lang="es-B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5D41E36-CB72-F8E4-E4A2-058F1F1140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3997564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(EMD) é uma técnica poderosa para avaliar a qualidade de imagens, especialmente no contexto de IQA. Ao capturar diferenças globais entre as distribuições de pontuações humanas e as predições do modelo,</a:t>
            </a:r>
            <a:endParaRPr lang="es-B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36619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032C347-8506-20C2-0F40-F79B1EE0A8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D5A8EF03-8EAD-F711-6391-AAEA4DDC73CC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760C3346-AC6F-4AF9-4013-8E59EA13C4E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(EMD) é uma técnica poderosa para avaliar a qualidade de imagens, especialmente no contexto de IQA. Ao capturar diferenças globais entre as distribuições de pontuações humanas e as predições do modelo,</a:t>
            </a:r>
            <a:endParaRPr lang="es-B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3051EBE-D01E-ED05-AB70-FF08D30044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336049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0D1F71-B462-B8EE-4C60-D2CA2A56BD0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F90D3656-3732-1D97-F8EF-6BA9E6D61D7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8B1C68B9-BE80-4E0A-4921-843458BC70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(EMD) é uma técnica poderosa para avaliar a qualidade de imagens, especialmente no contexto de IQA. Ao capturar diferenças globais entre as distribuições de pontuações humanas e as predições do modelo,</a:t>
            </a:r>
            <a:endParaRPr lang="es-B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E2F2865-262B-E43C-9A66-993DF96D633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4590088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B697838-FDEB-4984-9E4F-2330EDC753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FBDF91F5-41E5-C5A5-6391-AE1C1E8C881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511E626E-1B17-81C0-A648-8ADC4A178D2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Em vez de aplicar uma fórmula matemática rígida, o método utiliza uma rede neural convolucional (CNN) que aprende, junto com o modelo de visão, a redimensionar imagens de maneira otimizada para a tarefa-alvo. Por exemplo, para classificar objetos no </a:t>
            </a:r>
            <a:r>
              <a:rPr lang="pt-BR" dirty="0" err="1"/>
              <a:t>dataset</a:t>
            </a:r>
            <a:r>
              <a:rPr lang="pt-BR" dirty="0"/>
              <a:t> </a:t>
            </a:r>
            <a:r>
              <a:rPr lang="pt-BR" dirty="0" err="1"/>
              <a:t>ImageNet</a:t>
            </a:r>
            <a:r>
              <a:rPr lang="pt-BR" dirty="0"/>
              <a:t>, o redimensionador pode realçar detalhes de alta frequência, como bordas ou texturas, que ajudam o modelo a identificar melhor as categorias. Para avaliar a qualidade estética de imagens no </a:t>
            </a:r>
            <a:r>
              <a:rPr lang="pt-BR" dirty="0" err="1"/>
              <a:t>dataset</a:t>
            </a:r>
            <a:r>
              <a:rPr lang="pt-BR" dirty="0"/>
              <a:t> AVA, ele pode ajustar cores ou detalhes finos que favoreçam a percepção da máquina, mesmo que o resultado não seja visualmente perfeito para humanos.</a:t>
            </a:r>
          </a:p>
          <a:p>
            <a:endParaRPr lang="es-B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C81531A-99BE-785E-6565-B5B16D53953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29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571991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6B731D-07C1-BABA-78E2-B4688065D6D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5A57BB5A-27E8-D05E-6A63-90E27AB6B32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AEBB987A-F17E-4804-0033-4F243161B53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Em vez de aplicar uma fórmula matemática rígida, o método utiliza uma rede neural convolucional (CNN) que aprende, junto com o modelo de visão, a redimensionar imagens de maneira otimizada para a tarefa-alvo. Por exemplo, para classificar objetos no </a:t>
            </a:r>
            <a:r>
              <a:rPr lang="pt-BR" dirty="0" err="1"/>
              <a:t>dataset</a:t>
            </a:r>
            <a:r>
              <a:rPr lang="pt-BR" dirty="0"/>
              <a:t> </a:t>
            </a:r>
            <a:r>
              <a:rPr lang="pt-BR" dirty="0" err="1"/>
              <a:t>ImageNet</a:t>
            </a:r>
            <a:r>
              <a:rPr lang="pt-BR" dirty="0"/>
              <a:t>, o redimensionador pode realçar detalhes de alta frequência, como bordas ou texturas, que ajudam o modelo a identificar melhor as categorias. Para avaliar a qualidade estética de imagens no </a:t>
            </a:r>
            <a:r>
              <a:rPr lang="pt-BR" dirty="0" err="1"/>
              <a:t>dataset</a:t>
            </a:r>
            <a:r>
              <a:rPr lang="pt-BR" dirty="0"/>
              <a:t> AVA, ele pode ajustar cores ou detalhes finos que favoreçam a percepção da máquina, mesmo que o resultado não seja visualmente perfeito para humanos.</a:t>
            </a:r>
          </a:p>
          <a:p>
            <a:endParaRPr lang="es-B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BB96D7B-84C2-FE27-C174-0F359A8085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37688512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383123-51A4-7E73-5523-40145C9075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A2B8512F-184A-8690-6E28-448CC2CDE954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70D74A74-7A13-41B7-A37E-7A045DCF03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B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87760D29-D9E7-41FB-ED67-17B55762124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31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915148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Em vez de aplicar uma fórmula matemática rígida, o método utiliza uma rede neural convolucional (CNN) que aprende, junto com o modelo de visão, a redimensionar imagens de maneira otimizada para a tarefa-alvo. Por exemplo, para classificar objetos no </a:t>
            </a:r>
            <a:r>
              <a:rPr lang="pt-BR" dirty="0" err="1"/>
              <a:t>dataset</a:t>
            </a:r>
            <a:r>
              <a:rPr lang="pt-BR" dirty="0"/>
              <a:t> </a:t>
            </a:r>
            <a:r>
              <a:rPr lang="pt-BR" dirty="0" err="1"/>
              <a:t>ImageNet</a:t>
            </a:r>
            <a:r>
              <a:rPr lang="pt-BR" dirty="0"/>
              <a:t>, o redimensionador pode realçar detalhes de alta frequência, como bordas ou texturas, que ajudam o modelo a identificar melhor as categorias. Para avaliar a qualidade estética de imagens no </a:t>
            </a:r>
            <a:r>
              <a:rPr lang="pt-BR" dirty="0" err="1"/>
              <a:t>dataset</a:t>
            </a:r>
            <a:r>
              <a:rPr lang="pt-BR" dirty="0"/>
              <a:t> AVA, ele pode ajustar cores ou detalhes finos que favoreçam a percepção da máquina, mesmo que o resultado não seja visualmente perfeito para humanos.</a:t>
            </a:r>
          </a:p>
          <a:p>
            <a:endParaRPr lang="es-BO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39944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ACBBFD-6247-9ECB-F2C6-E59EFD303B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E67CADED-ABDA-364A-5A83-07919D5179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DA80627B-452C-A1EC-650C-8CB5AEECAC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pt-BR" dirty="0"/>
              <a:t>Em vez de aplicar uma fórmula matemática rígida, o método utiliza uma rede neural convolucional (CNN) que aprende, junto com o modelo de visão, a redimensionar imagens de maneira otimizada para a tarefa-alvo. Por exemplo, para classificar objetos no </a:t>
            </a:r>
            <a:r>
              <a:rPr lang="pt-BR" dirty="0" err="1"/>
              <a:t>dataset</a:t>
            </a:r>
            <a:r>
              <a:rPr lang="pt-BR" dirty="0"/>
              <a:t> </a:t>
            </a:r>
            <a:r>
              <a:rPr lang="pt-BR" dirty="0" err="1"/>
              <a:t>ImageNet</a:t>
            </a:r>
            <a:r>
              <a:rPr lang="pt-BR" dirty="0"/>
              <a:t>, o redimensionador pode realçar detalhes de alta frequência, como bordas ou texturas, que ajudam o modelo a identificar melhor as categorias. Para avaliar a qualidade estética de imagens no </a:t>
            </a:r>
            <a:r>
              <a:rPr lang="pt-BR" dirty="0" err="1"/>
              <a:t>dataset</a:t>
            </a:r>
            <a:r>
              <a:rPr lang="pt-BR" dirty="0"/>
              <a:t> AVA, ele pode ajustar cores ou detalhes finos que favoreçam a percepção da máquina, mesmo que o resultado não seja visualmente perfeito para humanos.</a:t>
            </a:r>
          </a:p>
          <a:p>
            <a:endParaRPr lang="es-B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B3F719A-D1B4-5E0D-3C69-5138DD700B97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8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545583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A8041A-8306-6951-F854-1B329786797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8F7EF60E-F082-B0D9-B55C-CD06E67DF1E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245C827F-07C7-5FFC-A142-04AC3044FCD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BO" dirty="0">
                <a:effectLst/>
              </a:rPr>
              <a:t>Los modelos mencionados son estándares en visión computacional, cada uno con fortalezas específicas (</a:t>
            </a:r>
            <a:r>
              <a:rPr lang="es-BO" dirty="0" err="1">
                <a:effectLst/>
              </a:rPr>
              <a:t>e.g</a:t>
            </a:r>
            <a:r>
              <a:rPr lang="es-BO" dirty="0">
                <a:effectLst/>
              </a:rPr>
              <a:t>., ResNet-50 para robustez, MobileNet-v2 para eficiencia en móviles)</a:t>
            </a:r>
          </a:p>
          <a:p>
            <a:endParaRPr lang="es-B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29836F59-F473-555D-B19C-4C74A1F85B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9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72287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3C9567C-D76C-32CE-1538-CC749FF939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9C8A2872-DF55-54FB-BBCD-E99556C1C3B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879523E7-5D8F-A22B-7198-1AE1A9F2BE5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BO" dirty="0">
                <a:effectLst/>
              </a:rPr>
              <a:t>Los modelos mencionados son estándares en visión computacional, cada uno con fortalezas específicas (</a:t>
            </a:r>
            <a:r>
              <a:rPr lang="es-BO" dirty="0" err="1">
                <a:effectLst/>
              </a:rPr>
              <a:t>e.g</a:t>
            </a:r>
            <a:r>
              <a:rPr lang="es-BO" dirty="0">
                <a:effectLst/>
              </a:rPr>
              <a:t>., ResNet-50 para robustez, MobileNet-v2 para eficiencia en móviles)</a:t>
            </a:r>
          </a:p>
          <a:p>
            <a:endParaRPr lang="es-B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F478EE45-D8BF-EB25-59AD-E8BCCE00A46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10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235883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0813891-48B3-BD47-F649-D00E6258683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C65EC83D-D857-226A-C1A2-C103717056B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7679214B-B0CB-ED53-25E7-2992B2BC098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BO" dirty="0">
                <a:effectLst/>
              </a:rPr>
              <a:t>Los modelos mencionados son estándares en visión computacional, cada uno con fortalezas específicas (</a:t>
            </a:r>
            <a:r>
              <a:rPr lang="es-BO" dirty="0" err="1">
                <a:effectLst/>
              </a:rPr>
              <a:t>e.g</a:t>
            </a:r>
            <a:r>
              <a:rPr lang="es-BO" dirty="0">
                <a:effectLst/>
              </a:rPr>
              <a:t>., ResNet-50 para robustez, MobileNet-v2 para eficiencia en móviles)</a:t>
            </a:r>
          </a:p>
          <a:p>
            <a:endParaRPr lang="es-B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858C336-E2E3-D2D2-E739-F64341C6EBA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11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5641803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0E8050-2C63-1F7A-7C9A-36AC31F1218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42AFE223-F8A0-15FA-0BF4-3972817272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DFC745C4-B1C9-6210-9160-ED3303A9F0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BO" dirty="0">
                <a:effectLst/>
              </a:rPr>
              <a:t>Los modelos mencionados son estándares en visión computacional, cada uno con fortalezas específicas (</a:t>
            </a:r>
            <a:r>
              <a:rPr lang="es-BO" dirty="0" err="1">
                <a:effectLst/>
              </a:rPr>
              <a:t>e.g</a:t>
            </a:r>
            <a:r>
              <a:rPr lang="es-BO" dirty="0">
                <a:effectLst/>
              </a:rPr>
              <a:t>., ResNet-50 para robustez, MobileNet-v2 para eficiencia en móviles)</a:t>
            </a:r>
          </a:p>
          <a:p>
            <a:endParaRPr lang="es-B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4916371-307A-B448-C4E6-6E77F136F7D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12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7701949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59492C5-7058-42EB-C56B-E76D03BAAD1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62DCBA70-0E8E-313F-C91A-D79422D6C2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DB48D61A-5556-AE3B-5822-5144E0C524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(EMD) é uma técnica poderosa para avaliar a qualidade de imagens, especialmente no contexto de IQA. Ao capturar diferenças globais entre as distribuições de pontuações humanas e as predições do modelo,</a:t>
            </a:r>
            <a:endParaRPr lang="es-B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C4FB0B8C-C783-AD16-A361-BEBF34D699B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16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154211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9A4AED9-331E-9ADE-A03C-7CE134E0A4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>
            <a:extLst>
              <a:ext uri="{FF2B5EF4-FFF2-40B4-BE49-F238E27FC236}">
                <a16:creationId xmlns:a16="http://schemas.microsoft.com/office/drawing/2014/main" id="{58F9B8F3-3A7E-3EC9-F3A2-A621E6F6B2F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>
            <a:extLst>
              <a:ext uri="{FF2B5EF4-FFF2-40B4-BE49-F238E27FC236}">
                <a16:creationId xmlns:a16="http://schemas.microsoft.com/office/drawing/2014/main" id="{36EEBF12-D2F4-20A3-EA7B-22EA8CAB8E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pt-BR" dirty="0"/>
              <a:t>(EMD) é uma técnica poderosa para avaliar a qualidade de imagens, especialmente no contexto de IQA. Ao capturar diferenças globais entre as distribuições de pontuações humanas e as predições do modelo,</a:t>
            </a:r>
            <a:endParaRPr lang="es-BO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E9C4EC49-0858-73E6-F82F-C4168FE9260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FC8D850-966F-45A6-8DE7-15B891E7D40D}" type="slidenum">
              <a:rPr lang="pt-BR" smtClean="0"/>
              <a:t>17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7307126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B9B4FF-B06E-403C-A326-BDC64D8FF94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247BDFCE-746E-45BF-A319-4733D58D16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EDE2778-5372-4104-B96D-968184DA8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1DD0F41-C861-4051-988D-3024A37A4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07E5967E-D980-431A-A5DB-3F0C5030A8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497542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36C49F-3E68-4175-81BA-3C3FEE4430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426FA736-3DD3-4D4E-B57B-BBE1D8F7D42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9E8855C-D8FD-48F6-B14E-861E0DE4D9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7C0BB88-2F21-42A5-ACFF-83DA47F2D3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CB462B3-1F22-4C05-B4B8-7A279FB7D5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53481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EAEAB728-701C-4207-A9D5-23FF45C6050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A8C8CCF-7823-480A-9A19-0F664DD17E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1D5734-7B1F-425D-942F-6EB7334402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1AAEAC-F08D-45FE-89EC-B1B349A868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AA44493-9911-47B2-87A6-C2141A972B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82454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1BD44A5-8F21-4626-A01D-48A1C874B1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B79E8085-65A9-48AA-951D-71D978BFF4E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05BE1AF-51EA-425D-B188-DE7BD67500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21BE632-29CF-4CB9-B365-C9EF38F89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0CF3DD1-9AEC-4A57-B461-4E4DD86FAC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879079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4AB2FF0-A4D7-4E28-991D-FF26140D59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E2AC45B0-4145-40DB-8E61-1054611706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50F1D3FB-740A-4EBA-A309-2CE71D12EC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DCAB18F-8715-4465-A940-F9C193A2AC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53466C6-8248-429F-8056-FF040BF509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652279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7BB9F0-F14B-4A91-B2B7-35BC47FE4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C1FC1C4-73DA-47A6-8496-B0B457F7D39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E92F06A8-A449-4D92-9912-76873E529B3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938070A4-BC2F-4D55-BD8D-DEAF11BB9E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45CC2DB8-844A-465F-BA9A-7734C80C7F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4CC606A8-097B-4040-94E0-CD8C88280D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985444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D66686-0143-4CB6-8C09-BA326F1E7A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0227AB85-F59E-4BCE-B846-4FA0992C2F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3373456C-7319-4D0A-827D-D29F6B083F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4CD109D0-2E83-4262-8029-A871CEC474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AD706E3A-CFBB-4A6C-A65F-D0360A9E74F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172C0E5-5AF0-4805-BB51-443733CD2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0E801648-156F-497E-99CF-797DF48051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EE23D32-80E7-4796-A137-66BF842E4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722454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BCE2379-C78F-47E1-8CFC-B846E7AF1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42600A9-7F92-4E22-9D94-E4717252A8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192E6BED-F546-40CC-A2DF-99CBA8536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091CC40-A8C4-4063-80EB-CC5099621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44139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D19515C-212C-4EAE-84A3-8FF4BC844F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94D3D120-B3E8-4C96-861D-7A4F12F49B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42E49B68-FA1B-468B-9F17-D5C09243D4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812321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17BCBE-A897-4319-85EC-D87909C249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226F885-0204-4913-868B-4B8B82576F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00F9F784-A858-441B-8AB5-6970981417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A4DC363A-5000-472E-8B17-02E7DCB88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5548425D-2C21-4C56-BAD4-662978775C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63E9726-E64C-42B2-AE8A-8C235A956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8861005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086A78-3E74-450C-96A6-CA8AC37AF7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5F5B7312-975A-4DBC-9B2F-3652ADA006F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AAF805F5-1DFF-41C6-944C-7D79FE0D09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2113D81-8665-4516-BD81-C6A1F254EE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89F7E-B80B-496E-81B4-D396C37C9454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B00C88B-FF32-40AA-A187-727D96FD78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04D1A2D-69F7-4B8F-A730-BC26DC340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34646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E69A0273-1966-4A1B-9370-4C1CE50363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3B9CF87A-0448-49A7-AB25-EBC1D56A40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2EF7B1F2-BB5A-44D0-816D-16AD2C71430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289F7E-B80B-496E-81B4-D396C37C9454}" type="datetimeFigureOut">
              <a:rPr lang="pt-BR" smtClean="0"/>
              <a:t>29/08/2025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C703F94C-2CC8-4DAA-BC35-14FC3E841DC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64051336-7048-457A-8B61-D94291D7164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A7E88B7-70CE-4035-AE73-13FA6FB985D4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62929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0.png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microsoft.com/office/2007/relationships/hdphoto" Target="../media/hdphoto1.wdp"/><Relationship Id="rId5" Type="http://schemas.openxmlformats.org/officeDocument/2006/relationships/image" Target="../media/image9.png"/><Relationship Id="rId4" Type="http://schemas.microsoft.com/office/2007/relationships/hdphoto" Target="../media/hdphoto2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819807"/>
            <a:ext cx="9144000" cy="2690156"/>
          </a:xfrm>
        </p:spPr>
        <p:txBody>
          <a:bodyPr>
            <a:normAutofit/>
          </a:bodyPr>
          <a:lstStyle/>
          <a:p>
            <a:r>
              <a:rPr lang="pt-BR" sz="5400" noProof="0" dirty="0"/>
              <a:t>TP558 - Tópicos avançados em Machine Learning:</a:t>
            </a:r>
            <a:br>
              <a:rPr lang="pt-BR" noProof="0" dirty="0"/>
            </a:br>
            <a:r>
              <a:rPr lang="pt-BR" b="1" i="1" noProof="0" dirty="0"/>
              <a:t>Adicione aqui seu tema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30EB894-B7D4-434C-9D1A-A14094D9BEEC}"/>
              </a:ext>
            </a:extLst>
          </p:cNvPr>
          <p:cNvSpPr txBox="1"/>
          <p:nvPr/>
        </p:nvSpPr>
        <p:spPr>
          <a:xfrm>
            <a:off x="7915801" y="5780602"/>
            <a:ext cx="40043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noProof="0" dirty="0"/>
              <a:t>LUIS </a:t>
            </a:r>
            <a:r>
              <a:rPr lang="pt-BR" dirty="0"/>
              <a:t>ENRIQUE CARDOZO RAMIREZ</a:t>
            </a:r>
          </a:p>
          <a:p>
            <a:endParaRPr lang="pt-BR" noProof="0" dirty="0"/>
          </a:p>
        </p:txBody>
      </p:sp>
      <p:pic>
        <p:nvPicPr>
          <p:cNvPr id="1026" name="Picture 2" descr="Logo">
            <a:extLst>
              <a:ext uri="{FF2B5EF4-FFF2-40B4-BE49-F238E27FC236}">
                <a16:creationId xmlns:a16="http://schemas.microsoft.com/office/drawing/2014/main" id="{3F2642E0-4F6A-4196-8F58-E77D36E9A33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759" b="28872"/>
          <a:stretch/>
        </p:blipFill>
        <p:spPr bwMode="auto">
          <a:xfrm>
            <a:off x="393306" y="5780602"/>
            <a:ext cx="2261388" cy="677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122" name="Picture 2" descr="Image result for machine learning">
            <a:extLst>
              <a:ext uri="{FF2B5EF4-FFF2-40B4-BE49-F238E27FC236}">
                <a16:creationId xmlns:a16="http://schemas.microsoft.com/office/drawing/2014/main" id="{810CE0A2-4102-44A6-A370-175E7896CDC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93" t="8107" r="14530" b="5794"/>
          <a:stretch/>
        </p:blipFill>
        <p:spPr bwMode="auto">
          <a:xfrm>
            <a:off x="4965305" y="3439886"/>
            <a:ext cx="2261389" cy="2237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68665266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7C6B6C-459E-1B56-2AD5-509A8F71AAF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D9B9C4C-9F21-9B97-EDFD-01876B0A8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072"/>
            <a:ext cx="10440000" cy="792000"/>
          </a:xfrm>
        </p:spPr>
        <p:txBody>
          <a:bodyPr/>
          <a:lstStyle/>
          <a:p>
            <a:r>
              <a:rPr lang="pt-BR" noProof="0" dirty="0"/>
              <a:t>Introdução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6BA3DEC8-8EE5-27A5-F800-225D3ACDD026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1582"/>
          <a:stretch>
            <a:fillRect/>
          </a:stretch>
        </p:blipFill>
        <p:spPr>
          <a:xfrm>
            <a:off x="445027" y="2161496"/>
            <a:ext cx="8352681" cy="4519222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C9BF67C2-90E1-A95E-0193-F82FB1B41C6A}"/>
              </a:ext>
            </a:extLst>
          </p:cNvPr>
          <p:cNvSpPr txBox="1"/>
          <p:nvPr/>
        </p:nvSpPr>
        <p:spPr>
          <a:xfrm>
            <a:off x="9019996" y="4087876"/>
            <a:ext cx="3172004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noProof="0" dirty="0">
                <a:effectLst/>
              </a:rPr>
              <a:t>Inception-v2 [34]: desenvolvida por </a:t>
            </a:r>
            <a:r>
              <a:rPr lang="pt-BR" sz="1600" noProof="0" dirty="0" err="1">
                <a:effectLst/>
              </a:rPr>
              <a:t>Szegedy</a:t>
            </a:r>
            <a:r>
              <a:rPr lang="pt-BR" sz="1600" noProof="0" dirty="0">
                <a:effectLst/>
              </a:rPr>
              <a:t> et al. (2016)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noProof="0" dirty="0"/>
              <a:t>DenseNet-121 [9]: Proposta por Huang et al. (2017)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noProof="0" dirty="0"/>
              <a:t>ResNet-50 [8]: Desenvolvida por He et al. (2016),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noProof="0" dirty="0"/>
              <a:t>MobileNet-v2 [28]: Proposta por Sandler et al. (2018)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noProof="0" dirty="0"/>
              <a:t>EfficientNet-b0 [38]: Desenvolvida por Tan y Le (2019)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600" noProof="0" dirty="0">
              <a:effectLst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513B31D-C71A-EB4C-F134-A80C955955D6}"/>
              </a:ext>
            </a:extLst>
          </p:cNvPr>
          <p:cNvSpPr txBox="1">
            <a:spLocks/>
          </p:cNvSpPr>
          <p:nvPr/>
        </p:nvSpPr>
        <p:spPr>
          <a:xfrm>
            <a:off x="222739" y="955512"/>
            <a:ext cx="11746522" cy="17718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A </a:t>
            </a:r>
            <a:r>
              <a:rPr lang="pt-BR" b="1" dirty="0">
                <a:solidFill>
                  <a:srgbClr val="FF0000"/>
                </a:solidFill>
              </a:rPr>
              <a:t>Tabela 1 </a:t>
            </a:r>
            <a:r>
              <a:rPr lang="pt-BR" dirty="0"/>
              <a:t>apresenta as </a:t>
            </a:r>
            <a:r>
              <a:rPr lang="pt-BR" b="1" dirty="0">
                <a:solidFill>
                  <a:srgbClr val="7030A0"/>
                </a:solidFill>
              </a:rPr>
              <a:t>métricas de avaliação </a:t>
            </a:r>
            <a:r>
              <a:rPr lang="pt-BR" dirty="0"/>
              <a:t>de desempenho e qualidade para </a:t>
            </a:r>
            <a:r>
              <a:rPr lang="pt-BR" b="1" dirty="0">
                <a:solidFill>
                  <a:schemeClr val="accent6"/>
                </a:solidFill>
              </a:rPr>
              <a:t>quatro modelos </a:t>
            </a:r>
            <a:r>
              <a:rPr lang="pt-BR" dirty="0"/>
              <a:t>de redes neurais amplamente utilizados em </a:t>
            </a:r>
            <a:r>
              <a:rPr lang="pt-BR" b="1" dirty="0">
                <a:solidFill>
                  <a:schemeClr val="accent4"/>
                </a:solidFill>
              </a:rPr>
              <a:t>visão computacional</a:t>
            </a:r>
            <a:r>
              <a:rPr lang="pt-BR" dirty="0"/>
              <a:t>.</a:t>
            </a:r>
            <a:endParaRPr lang="pt-BR" noProof="0" dirty="0"/>
          </a:p>
          <a:p>
            <a:endParaRPr lang="pt-BR" noProof="0" dirty="0"/>
          </a:p>
          <a:p>
            <a:pPr marL="0" indent="0">
              <a:buFont typeface="Arial" panose="020B0604020202020204" pitchFamily="34" charset="0"/>
              <a:buNone/>
            </a:pPr>
            <a:endParaRPr lang="pt-BR" noProof="0" dirty="0"/>
          </a:p>
          <a:p>
            <a:pPr marL="0" indent="0">
              <a:buFont typeface="Arial" panose="020B0604020202020204" pitchFamily="34" charset="0"/>
              <a:buNone/>
            </a:pPr>
            <a:endParaRPr lang="pt-BR" noProof="0" dirty="0"/>
          </a:p>
          <a:p>
            <a:pPr marL="0" indent="0">
              <a:buFont typeface="Arial" panose="020B0604020202020204" pitchFamily="34" charset="0"/>
              <a:buNone/>
            </a:pP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1672186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21DFB5-0065-9137-088A-3E5A3AFC2EA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0E99C9-7F2B-1F8D-BF66-B7140282655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Introdução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19F68C05-8AC4-46A5-5A47-2F6A43BC84B8}"/>
              </a:ext>
            </a:extLst>
          </p:cNvPr>
          <p:cNvSpPr txBox="1">
            <a:spLocks/>
          </p:cNvSpPr>
          <p:nvPr/>
        </p:nvSpPr>
        <p:spPr>
          <a:xfrm>
            <a:off x="480646" y="1556991"/>
            <a:ext cx="10873153" cy="4820363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spcAft>
                <a:spcPts val="600"/>
              </a:spcAft>
            </a:pPr>
            <a:r>
              <a:rPr lang="pt-BR" noProof="0" dirty="0"/>
              <a:t>Inception-v2: Conhecida por usar blocos </a:t>
            </a:r>
            <a:r>
              <a:rPr lang="pt-BR" noProof="0" dirty="0" err="1"/>
              <a:t>inception</a:t>
            </a:r>
            <a:r>
              <a:rPr lang="pt-BR" noProof="0" dirty="0"/>
              <a:t>, que </a:t>
            </a:r>
            <a:r>
              <a:rPr lang="pt-BR" b="1" noProof="0" dirty="0">
                <a:solidFill>
                  <a:schemeClr val="accent6"/>
                </a:solidFill>
              </a:rPr>
              <a:t>capturam características em múltiplas escalas</a:t>
            </a:r>
            <a:r>
              <a:rPr lang="pt-BR" noProof="0" dirty="0"/>
              <a:t>. Foi testada para classificação e IQA.</a:t>
            </a:r>
          </a:p>
          <a:p>
            <a:pPr algn="just">
              <a:spcAft>
                <a:spcPts val="600"/>
              </a:spcAft>
            </a:pPr>
            <a:r>
              <a:rPr lang="pt-BR" noProof="0" dirty="0"/>
              <a:t>DenseNet-121: Utiliza conexões densas para promover a </a:t>
            </a:r>
            <a:r>
              <a:rPr lang="pt-BR" b="1" noProof="0" dirty="0">
                <a:solidFill>
                  <a:srgbClr val="7030A0"/>
                </a:solidFill>
              </a:rPr>
              <a:t>reutilização de características e melhorar a eficiência</a:t>
            </a:r>
            <a:r>
              <a:rPr lang="pt-BR" noProof="0" dirty="0"/>
              <a:t>. Foi testada em ambas as tarefas.</a:t>
            </a:r>
          </a:p>
          <a:p>
            <a:pPr algn="just">
              <a:spcAft>
                <a:spcPts val="600"/>
              </a:spcAft>
            </a:pPr>
            <a:r>
              <a:rPr lang="pt-BR" noProof="0" dirty="0"/>
              <a:t>ResNet-50: Uma rede residual que usa "</a:t>
            </a:r>
            <a:r>
              <a:rPr lang="pt-BR" b="1" noProof="0" dirty="0">
                <a:solidFill>
                  <a:schemeClr val="accent2"/>
                </a:solidFill>
              </a:rPr>
              <a:t>conexões de salto</a:t>
            </a:r>
            <a:r>
              <a:rPr lang="pt-BR" noProof="0" dirty="0"/>
              <a:t>" para facilitar o treinamento de redes muito profundas. Foi testada para classificação.</a:t>
            </a:r>
          </a:p>
          <a:p>
            <a:pPr algn="just">
              <a:spcAft>
                <a:spcPts val="600"/>
              </a:spcAft>
            </a:pPr>
            <a:r>
              <a:rPr lang="pt-BR" noProof="0" dirty="0"/>
              <a:t>MobileNet-v2: Uma arquitetura leve, </a:t>
            </a:r>
            <a:r>
              <a:rPr lang="pt-BR" b="1" noProof="0" dirty="0">
                <a:solidFill>
                  <a:srgbClr val="FF0000"/>
                </a:solidFill>
              </a:rPr>
              <a:t>otimizada para dispositivos móveis</a:t>
            </a:r>
            <a:r>
              <a:rPr lang="pt-BR" noProof="0" dirty="0"/>
              <a:t>, que emprega convoluções separáveis. Foi testada para classificação.</a:t>
            </a:r>
          </a:p>
          <a:p>
            <a:pPr algn="just">
              <a:spcAft>
                <a:spcPts val="600"/>
              </a:spcAft>
            </a:pPr>
            <a:r>
              <a:rPr lang="pt-BR" noProof="0" dirty="0"/>
              <a:t>EfficientNet-b0: Uma rede que equilibra </a:t>
            </a:r>
            <a:r>
              <a:rPr lang="pt-BR" b="1" noProof="0" dirty="0">
                <a:solidFill>
                  <a:srgbClr val="FF99FF"/>
                </a:solidFill>
              </a:rPr>
              <a:t>profundidade, largura e resolução </a:t>
            </a:r>
            <a:r>
              <a:rPr lang="pt-BR" noProof="0" dirty="0"/>
              <a:t>de forma eficiente. Foi testada apenas para IQA.</a:t>
            </a:r>
          </a:p>
          <a:p>
            <a:pPr marL="0" indent="0" algn="just">
              <a:spcAft>
                <a:spcPts val="600"/>
              </a:spcAft>
              <a:buFont typeface="Arial" panose="020B0604020202020204" pitchFamily="34" charset="0"/>
              <a:buNone/>
            </a:pPr>
            <a:endParaRPr lang="pt-BR" noProof="0" dirty="0"/>
          </a:p>
          <a:p>
            <a:pPr marL="0" indent="0" algn="just">
              <a:spcAft>
                <a:spcPts val="600"/>
              </a:spcAft>
              <a:buFont typeface="Arial" panose="020B0604020202020204" pitchFamily="34" charset="0"/>
              <a:buNone/>
            </a:pPr>
            <a:endParaRPr lang="pt-BR" noProof="0" dirty="0"/>
          </a:p>
          <a:p>
            <a:pPr marL="0" indent="0" algn="just">
              <a:spcAft>
                <a:spcPts val="600"/>
              </a:spcAft>
              <a:buFont typeface="Arial" panose="020B0604020202020204" pitchFamily="34" charset="0"/>
              <a:buNone/>
            </a:pP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1022711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91960A-E742-66EE-604B-86C579DB09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942698B-EFED-4F34-A3A3-0B6B1CDAC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1072"/>
            <a:ext cx="10440000" cy="792000"/>
          </a:xfrm>
        </p:spPr>
        <p:txBody>
          <a:bodyPr/>
          <a:lstStyle/>
          <a:p>
            <a:r>
              <a:rPr lang="pt-BR" noProof="0" dirty="0"/>
              <a:t>Introdução</a:t>
            </a: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94D50631-E75B-9825-68F9-F9B100F08B6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21582"/>
          <a:stretch>
            <a:fillRect/>
          </a:stretch>
        </p:blipFill>
        <p:spPr>
          <a:xfrm>
            <a:off x="445027" y="2161496"/>
            <a:ext cx="8352681" cy="4519222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EAA13B30-A498-4716-84C3-333D24C532BD}"/>
              </a:ext>
            </a:extLst>
          </p:cNvPr>
          <p:cNvSpPr txBox="1"/>
          <p:nvPr/>
        </p:nvSpPr>
        <p:spPr>
          <a:xfrm>
            <a:off x="9019996" y="4087876"/>
            <a:ext cx="3172004" cy="304698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noProof="0" dirty="0">
                <a:effectLst/>
              </a:rPr>
              <a:t>Inception-v2 [34]: desenvolvida por </a:t>
            </a:r>
            <a:r>
              <a:rPr lang="pt-BR" sz="1600" noProof="0" dirty="0" err="1">
                <a:effectLst/>
              </a:rPr>
              <a:t>Szegedy</a:t>
            </a:r>
            <a:r>
              <a:rPr lang="pt-BR" sz="1600" noProof="0" dirty="0">
                <a:effectLst/>
              </a:rPr>
              <a:t> et al. (2016)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noProof="0" dirty="0"/>
              <a:t>DenseNet-121 [9]: Proposta por Huang et al. (2017)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noProof="0" dirty="0"/>
              <a:t>ResNet-50 [8]: Desenvolvida por He et al. (2016),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noProof="0" dirty="0"/>
              <a:t>MobileNet-v2 [28]: Proposta por Sandler et al. (2018)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pt-BR" sz="1600" noProof="0" dirty="0"/>
              <a:t>EfficientNet-b0 [38]: Desenvolvida por Tan y Le (2019)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pt-BR" sz="1600" noProof="0" dirty="0">
              <a:effectLst/>
            </a:endParaRP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1D9FAFD-5D44-7535-0321-E578ABFF4059}"/>
              </a:ext>
            </a:extLst>
          </p:cNvPr>
          <p:cNvSpPr txBox="1">
            <a:spLocks/>
          </p:cNvSpPr>
          <p:nvPr/>
        </p:nvSpPr>
        <p:spPr>
          <a:xfrm>
            <a:off x="222739" y="1011496"/>
            <a:ext cx="11746522" cy="17718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A </a:t>
            </a:r>
            <a:r>
              <a:rPr lang="pt-BR" b="1" dirty="0">
                <a:solidFill>
                  <a:srgbClr val="FF0000"/>
                </a:solidFill>
              </a:rPr>
              <a:t>Tabela 1 </a:t>
            </a:r>
            <a:r>
              <a:rPr lang="pt-BR" dirty="0"/>
              <a:t>apresenta as </a:t>
            </a:r>
            <a:r>
              <a:rPr lang="pt-BR" b="1" dirty="0">
                <a:solidFill>
                  <a:srgbClr val="7030A0"/>
                </a:solidFill>
              </a:rPr>
              <a:t>métricas de avaliação </a:t>
            </a:r>
            <a:r>
              <a:rPr lang="pt-BR" dirty="0"/>
              <a:t>de desempenho e qualidade para </a:t>
            </a:r>
            <a:r>
              <a:rPr lang="pt-BR" b="1" dirty="0">
                <a:solidFill>
                  <a:schemeClr val="accent6"/>
                </a:solidFill>
              </a:rPr>
              <a:t>quatro modelos </a:t>
            </a:r>
            <a:r>
              <a:rPr lang="pt-BR" dirty="0"/>
              <a:t>de redes neurais amplamente utilizados em </a:t>
            </a:r>
            <a:r>
              <a:rPr lang="pt-BR" b="1" dirty="0">
                <a:solidFill>
                  <a:schemeClr val="accent4"/>
                </a:solidFill>
              </a:rPr>
              <a:t>visão computacional</a:t>
            </a:r>
            <a:r>
              <a:rPr lang="pt-BR" dirty="0"/>
              <a:t>.</a:t>
            </a:r>
            <a:endParaRPr lang="pt-BR" noProof="0" dirty="0"/>
          </a:p>
          <a:p>
            <a:endParaRPr lang="pt-BR" noProof="0" dirty="0"/>
          </a:p>
          <a:p>
            <a:pPr marL="0" indent="0">
              <a:buFont typeface="Arial" panose="020B0604020202020204" pitchFamily="34" charset="0"/>
              <a:buNone/>
            </a:pPr>
            <a:endParaRPr lang="pt-BR" noProof="0" dirty="0"/>
          </a:p>
          <a:p>
            <a:pPr marL="0" indent="0">
              <a:buFont typeface="Arial" panose="020B0604020202020204" pitchFamily="34" charset="0"/>
              <a:buNone/>
            </a:pPr>
            <a:endParaRPr lang="pt-BR" noProof="0" dirty="0"/>
          </a:p>
          <a:p>
            <a:pPr marL="0" indent="0">
              <a:buFont typeface="Arial" panose="020B0604020202020204" pitchFamily="34" charset="0"/>
              <a:buNone/>
            </a:pP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893227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DE59F3-A120-2C33-0BD7-476877DBB2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81F6E4D-C9D6-3804-C1B8-5424E8ED4D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D1DB57FE-3AE3-5BE9-0832-58721F7334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0296" y="1390261"/>
            <a:ext cx="11771404" cy="1396481"/>
          </a:xfrm>
        </p:spPr>
        <p:txBody>
          <a:bodyPr>
            <a:normAutofit/>
          </a:bodyPr>
          <a:lstStyle/>
          <a:p>
            <a:r>
              <a:rPr lang="pt-BR" noProof="0" dirty="0"/>
              <a:t>A Figura 2 ilustra um exemplo prático do redimensionador aprendido, treinado para a classificação no conjunto de dados </a:t>
            </a:r>
            <a:r>
              <a:rPr lang="pt-BR" noProof="0" dirty="0" err="1"/>
              <a:t>ImageNet</a:t>
            </a:r>
            <a:r>
              <a:rPr lang="pt-BR" noProof="0" dirty="0"/>
              <a:t>.</a:t>
            </a:r>
          </a:p>
          <a:p>
            <a:pPr marL="0" indent="0">
              <a:buNone/>
            </a:pPr>
            <a:endParaRPr lang="pt-BR" noProof="0" dirty="0"/>
          </a:p>
          <a:p>
            <a:pPr marL="0" indent="0">
              <a:buNone/>
            </a:pPr>
            <a:endParaRPr lang="pt-BR" noProof="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0E0A507D-896D-EC86-AA37-E984E0F80C9C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2636"/>
          <a:stretch>
            <a:fillRect/>
          </a:stretch>
        </p:blipFill>
        <p:spPr>
          <a:xfrm>
            <a:off x="2177040" y="2428342"/>
            <a:ext cx="7601441" cy="4329237"/>
          </a:xfrm>
          <a:prstGeom prst="rect">
            <a:avLst/>
          </a:prstGeom>
        </p:spPr>
      </p:pic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1C4F6FFD-FD91-60AF-726D-25EBD9F7F09B}"/>
              </a:ext>
            </a:extLst>
          </p:cNvPr>
          <p:cNvSpPr txBox="1">
            <a:spLocks/>
          </p:cNvSpPr>
          <p:nvPr/>
        </p:nvSpPr>
        <p:spPr>
          <a:xfrm>
            <a:off x="53231" y="792000"/>
            <a:ext cx="12085535" cy="59826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b="1" noProof="0" dirty="0">
                <a:solidFill>
                  <a:schemeClr val="accent6"/>
                </a:solidFill>
              </a:rPr>
              <a:t>Solução Inteligente</a:t>
            </a:r>
            <a:r>
              <a:rPr lang="pt-BR" noProof="0" dirty="0"/>
              <a:t>: Redimensionamento </a:t>
            </a:r>
            <a:r>
              <a:rPr lang="pt-BR" b="1" noProof="0" dirty="0">
                <a:solidFill>
                  <a:srgbClr val="7030A0"/>
                </a:solidFill>
              </a:rPr>
              <a:t>Otimizado para Máquinas</a:t>
            </a:r>
          </a:p>
        </p:txBody>
      </p:sp>
    </p:spTree>
    <p:extLst>
      <p:ext uri="{BB962C8B-B14F-4D97-AF65-F5344CB8AC3E}">
        <p14:creationId xmlns:p14="http://schemas.microsoft.com/office/powerpoint/2010/main" val="189029316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F48A04F-E7F2-F3DC-31C4-DD43A1CD1C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3022CE3-62AF-966C-1775-FEC8E35679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FD390662-7F2E-F646-2C5E-2A6495EAB9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078" y="1066801"/>
            <a:ext cx="6042408" cy="5509846"/>
          </a:xfrm>
        </p:spPr>
        <p:txBody>
          <a:bodyPr>
            <a:normAutofit/>
          </a:bodyPr>
          <a:lstStyle/>
          <a:p>
            <a:r>
              <a:rPr lang="pt-BR" b="1" noProof="0" dirty="0">
                <a:solidFill>
                  <a:srgbClr val="7030A0"/>
                </a:solidFill>
              </a:rPr>
              <a:t>Redimensionamento</a:t>
            </a:r>
            <a:r>
              <a:rPr lang="pt-BR" b="1" noProof="0" dirty="0"/>
              <a:t> Otimizado para Máquinas</a:t>
            </a:r>
            <a:endParaRPr lang="pt-BR" noProof="0" dirty="0"/>
          </a:p>
          <a:p>
            <a:pPr lvl="0"/>
            <a:r>
              <a:rPr lang="pt-BR" noProof="0" dirty="0"/>
              <a:t>A imagem original é redimensionada por um modelo aprendido em conjunto com o </a:t>
            </a:r>
            <a:r>
              <a:rPr lang="pt-BR" b="1" noProof="0" dirty="0">
                <a:solidFill>
                  <a:srgbClr val="00B050"/>
                </a:solidFill>
              </a:rPr>
              <a:t>Inception-v2</a:t>
            </a:r>
            <a:r>
              <a:rPr lang="pt-BR" noProof="0" dirty="0"/>
              <a:t>, com uma redução de 480 × 640 para 192 × 256 pixel.</a:t>
            </a:r>
          </a:p>
          <a:p>
            <a:pPr lvl="0"/>
            <a:r>
              <a:rPr lang="pt-BR" noProof="0" dirty="0"/>
              <a:t>Diferente dos métodos tradicionais, a </a:t>
            </a:r>
            <a:r>
              <a:rPr lang="pt-BR" b="1" noProof="0" dirty="0">
                <a:solidFill>
                  <a:schemeClr val="accent2"/>
                </a:solidFill>
              </a:rPr>
              <a:t>imagem resultante não foca na qualidade visual humana</a:t>
            </a:r>
            <a:r>
              <a:rPr lang="pt-BR" noProof="0" dirty="0"/>
              <a:t>, mas sim em realçar características "amigáveis para máquinas", como detalhes de alta frequência.</a:t>
            </a:r>
          </a:p>
          <a:p>
            <a:pPr marL="0" indent="0">
              <a:buNone/>
            </a:pPr>
            <a:endParaRPr lang="pt-BR" noProof="0" dirty="0"/>
          </a:p>
          <a:p>
            <a:pPr marL="0" indent="0">
              <a:buNone/>
            </a:pPr>
            <a:endParaRPr lang="pt-BR" noProof="0" dirty="0"/>
          </a:p>
          <a:p>
            <a:pPr marL="0" indent="0">
              <a:buNone/>
            </a:pPr>
            <a:endParaRPr lang="pt-BR" noProof="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D64FE3AB-9105-FC4E-3489-C73566699BA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2636"/>
          <a:stretch>
            <a:fillRect/>
          </a:stretch>
        </p:blipFill>
        <p:spPr>
          <a:xfrm>
            <a:off x="6444000" y="2124000"/>
            <a:ext cx="5760000" cy="379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147213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292D7B-95F4-A176-FCB0-FD1EC0EB60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0C7A984-90B2-CF92-25E5-89434BB4E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8DC0C53-CC25-F000-A258-F12332E0B59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078" y="1066801"/>
            <a:ext cx="6042408" cy="5509846"/>
          </a:xfrm>
        </p:spPr>
        <p:txBody>
          <a:bodyPr>
            <a:normAutofit/>
          </a:bodyPr>
          <a:lstStyle/>
          <a:p>
            <a:r>
              <a:rPr lang="pt-BR" b="1" noProof="0" dirty="0">
                <a:solidFill>
                  <a:srgbClr val="7030A0"/>
                </a:solidFill>
              </a:rPr>
              <a:t>Redimensionamento</a:t>
            </a:r>
            <a:r>
              <a:rPr lang="pt-BR" b="1" noProof="0" dirty="0"/>
              <a:t> Otimizado para </a:t>
            </a:r>
            <a:r>
              <a:rPr lang="pt-BR" b="1" noProof="0" dirty="0">
                <a:solidFill>
                  <a:schemeClr val="accent6"/>
                </a:solidFill>
              </a:rPr>
              <a:t>Máquinas</a:t>
            </a:r>
            <a:endParaRPr lang="pt-BR" noProof="0" dirty="0"/>
          </a:p>
          <a:p>
            <a:r>
              <a:rPr lang="pt-BR" noProof="0" dirty="0"/>
              <a:t>Essa abordagem melhora o desempenho da tarefa de classificação, alinhando-se com os resultados da Tabela 1, onde o redimensionador reduz o erro Top-1 do Inception-v2 de 26,7% para 24,0%.</a:t>
            </a:r>
          </a:p>
          <a:p>
            <a:pPr lvl="0"/>
            <a:endParaRPr lang="pt-BR" noProof="0" dirty="0"/>
          </a:p>
          <a:p>
            <a:pPr marL="0" indent="0">
              <a:buNone/>
            </a:pPr>
            <a:endParaRPr lang="pt-BR" noProof="0" dirty="0"/>
          </a:p>
          <a:p>
            <a:pPr marL="0" indent="0">
              <a:buNone/>
            </a:pPr>
            <a:endParaRPr lang="pt-BR" noProof="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31EB04D7-6DC7-2970-BC29-59004B1AC114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b="32636"/>
          <a:stretch>
            <a:fillRect/>
          </a:stretch>
        </p:blipFill>
        <p:spPr>
          <a:xfrm>
            <a:off x="6444000" y="2124000"/>
            <a:ext cx="5760000" cy="37927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90216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0C1D0E9-D405-BA70-533A-1CA9204963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04C515-AA51-FDD0-D3AE-D30037310A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Fundamentação teórica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FA93CC97-1FD4-E53D-A53A-C191E28B0E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992" y="980817"/>
            <a:ext cx="11771404" cy="6353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>
                <a:solidFill>
                  <a:schemeClr val="accent6"/>
                </a:solidFill>
              </a:rPr>
              <a:t>1. Interpolação </a:t>
            </a:r>
            <a:r>
              <a:rPr lang="pt-BR" b="1" dirty="0" err="1">
                <a:solidFill>
                  <a:schemeClr val="accent6"/>
                </a:solidFill>
              </a:rPr>
              <a:t>Bilinear</a:t>
            </a:r>
            <a:r>
              <a:rPr lang="pt-BR" b="1" dirty="0">
                <a:solidFill>
                  <a:schemeClr val="accent6"/>
                </a:solidFill>
              </a:rPr>
              <a:t> (Métodos Tradicionais de Redimensionamento)</a:t>
            </a:r>
            <a:endParaRPr lang="pt-BR" b="1" noProof="0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6B6F192-AE8E-258B-E136-D47266941D6D}"/>
              </a:ext>
            </a:extLst>
          </p:cNvPr>
          <p:cNvSpPr txBox="1">
            <a:spLocks/>
          </p:cNvSpPr>
          <p:nvPr/>
        </p:nvSpPr>
        <p:spPr>
          <a:xfrm>
            <a:off x="0" y="1741708"/>
            <a:ext cx="11771404" cy="1687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/>
              <a:t>A interpolação </a:t>
            </a:r>
            <a:r>
              <a:rPr lang="pt-BR" dirty="0" err="1"/>
              <a:t>Bilinear</a:t>
            </a:r>
            <a:r>
              <a:rPr lang="pt-BR" dirty="0"/>
              <a:t> é usada como baseline no artigo (Tabela 1, Figura 3), redimensionando imagens de forma suave para uniformidade em </a:t>
            </a:r>
            <a:r>
              <a:rPr lang="pt-BR" dirty="0" err="1"/>
              <a:t>mini-batches</a:t>
            </a:r>
            <a:r>
              <a:rPr lang="pt-BR" dirty="0"/>
              <a:t>. No entanto, não é otimizada para percepção de máquinas, causando perda uniforme de detalhes ao contrário do redimensionador aprendido. </a:t>
            </a:r>
          </a:p>
          <a:p>
            <a:pPr marL="0" indent="0">
              <a:buNone/>
            </a:pPr>
            <a:endParaRPr lang="pt-BR" noProof="0" dirty="0"/>
          </a:p>
        </p:txBody>
      </p:sp>
      <p:sp>
        <p:nvSpPr>
          <p:cNvPr id="5" name="Espaço Reservado para Conteúdo 2">
            <a:extLst>
              <a:ext uri="{FF2B5EF4-FFF2-40B4-BE49-F238E27FC236}">
                <a16:creationId xmlns:a16="http://schemas.microsoft.com/office/drawing/2014/main" id="{37D0741F-F05A-A343-D839-E948C12313F3}"/>
              </a:ext>
            </a:extLst>
          </p:cNvPr>
          <p:cNvSpPr txBox="1">
            <a:spLocks/>
          </p:cNvSpPr>
          <p:nvPr/>
        </p:nvSpPr>
        <p:spPr>
          <a:xfrm>
            <a:off x="0" y="3753149"/>
            <a:ext cx="11771404" cy="6255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solidFill>
                  <a:schemeClr val="accent4"/>
                </a:solidFill>
              </a:rPr>
              <a:t>O valor do </a:t>
            </a:r>
            <a:r>
              <a:rPr lang="pt-BR" b="1" dirty="0" err="1">
                <a:solidFill>
                  <a:schemeClr val="accent4"/>
                </a:solidFill>
              </a:rPr>
              <a:t>píxel</a:t>
            </a:r>
            <a:r>
              <a:rPr lang="pt-BR" b="1" dirty="0">
                <a:solidFill>
                  <a:schemeClr val="accent4"/>
                </a:solidFill>
              </a:rPr>
              <a:t> interpolado Q(x, y) é calculado como:</a:t>
            </a:r>
            <a:endParaRPr lang="pt-BR" b="1" noProof="0" dirty="0">
              <a:solidFill>
                <a:schemeClr val="accent4"/>
              </a:solidFill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D9553D08-EBCF-C5CC-7D42-49A84B660C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71464" y="4567997"/>
            <a:ext cx="10049072" cy="97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53976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A8855BC-A042-7E2B-36DD-A1F02203F2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C924AB6-2645-99A0-BDB2-72A37F8C45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Fundamentação teórica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4F84A792-1428-4B7B-5CE7-2D9889ADC7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992" y="980817"/>
            <a:ext cx="11771404" cy="6353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>
                <a:solidFill>
                  <a:schemeClr val="accent6"/>
                </a:solidFill>
              </a:rPr>
              <a:t>1. Interpolação </a:t>
            </a:r>
            <a:r>
              <a:rPr lang="pt-BR" b="1" dirty="0" err="1">
                <a:solidFill>
                  <a:schemeClr val="accent6"/>
                </a:solidFill>
              </a:rPr>
              <a:t>Bilinear</a:t>
            </a:r>
            <a:r>
              <a:rPr lang="pt-BR" b="1" dirty="0">
                <a:solidFill>
                  <a:schemeClr val="accent6"/>
                </a:solidFill>
              </a:rPr>
              <a:t> (Métodos Tradicionais de Redimensionamento)</a:t>
            </a:r>
            <a:endParaRPr lang="pt-BR" b="1" noProof="0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pt-BR" noProof="0" dirty="0"/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4D92D373-9874-92CD-7058-B1EC31F245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7875" y="1616153"/>
            <a:ext cx="9716250" cy="947389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D9987497-F010-6EAE-120D-DD1C5F9A2D4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3426490"/>
            <a:ext cx="12192000" cy="3308052"/>
          </a:xfrm>
          <a:prstGeom prst="rect">
            <a:avLst/>
          </a:prstGeom>
        </p:spPr>
      </p:pic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C0C387F4-599F-598A-DE3D-B2B92C013BC3}"/>
              </a:ext>
            </a:extLst>
          </p:cNvPr>
          <p:cNvSpPr txBox="1">
            <a:spLocks/>
          </p:cNvSpPr>
          <p:nvPr/>
        </p:nvSpPr>
        <p:spPr>
          <a:xfrm>
            <a:off x="116992" y="2602337"/>
            <a:ext cx="11771404" cy="6255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dirty="0">
                <a:solidFill>
                  <a:schemeClr val="accent4"/>
                </a:solidFill>
              </a:rPr>
              <a:t>Análise dos Componentes</a:t>
            </a:r>
            <a:endParaRPr lang="pt-BR" b="1" noProof="0" dirty="0">
              <a:solidFill>
                <a:schemeClr val="accent4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0751553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0A03562-B510-2CB7-4226-8F50FE18999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6192C66-54E5-3AE1-C620-2FFDD55AFE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Fundamentação teórica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6D28C41F-1098-12B0-9FEE-42D1917B63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992" y="980817"/>
            <a:ext cx="11771404" cy="6353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>
                <a:solidFill>
                  <a:schemeClr val="accent6"/>
                </a:solidFill>
              </a:rPr>
              <a:t>2. Interpolação </a:t>
            </a:r>
            <a:r>
              <a:rPr lang="pt-BR" b="1" dirty="0" err="1">
                <a:solidFill>
                  <a:schemeClr val="accent6"/>
                </a:solidFill>
              </a:rPr>
              <a:t>Bicúbica</a:t>
            </a:r>
            <a:r>
              <a:rPr lang="pt-BR" b="1" dirty="0">
                <a:solidFill>
                  <a:schemeClr val="accent6"/>
                </a:solidFill>
              </a:rPr>
              <a:t>(Métodos Tradicionais de Redimensionamento)</a:t>
            </a:r>
            <a:endParaRPr lang="pt-BR" b="1" noProof="0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374A40-8EAB-4F2B-62E1-6FD35C169D8A}"/>
              </a:ext>
            </a:extLst>
          </p:cNvPr>
          <p:cNvSpPr txBox="1">
            <a:spLocks/>
          </p:cNvSpPr>
          <p:nvPr/>
        </p:nvSpPr>
        <p:spPr>
          <a:xfrm>
            <a:off x="0" y="1741708"/>
            <a:ext cx="11771404" cy="16872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/>
              <a:t>É uma técnica amplamente utilizada para </a:t>
            </a:r>
            <a:r>
              <a:rPr lang="pt-BR" b="1" dirty="0">
                <a:solidFill>
                  <a:srgbClr val="7030A0"/>
                </a:solidFill>
              </a:rPr>
              <a:t>redimensionar imagens de forma suave e precisa.</a:t>
            </a:r>
            <a:r>
              <a:rPr lang="pt-BR" dirty="0"/>
              <a:t> No artigo, a interpolação </a:t>
            </a:r>
            <a:r>
              <a:rPr lang="pt-BR" dirty="0" err="1"/>
              <a:t>bicúbica</a:t>
            </a:r>
            <a:r>
              <a:rPr lang="pt-BR" dirty="0"/>
              <a:t> é usada como um método de referência para comparar o desempenho do modelo proposto de redimensionamento aprendido (</a:t>
            </a:r>
            <a:r>
              <a:rPr lang="pt-BR" dirty="0" err="1"/>
              <a:t>learned</a:t>
            </a:r>
            <a:r>
              <a:rPr lang="pt-BR" dirty="0"/>
              <a:t> </a:t>
            </a:r>
            <a:r>
              <a:rPr lang="pt-BR" dirty="0" err="1"/>
              <a:t>resizer</a:t>
            </a:r>
            <a:r>
              <a:rPr lang="pt-BR" dirty="0"/>
              <a:t>).</a:t>
            </a:r>
            <a:endParaRPr lang="pt-BR" noProof="0" dirty="0"/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87800C52-DFD0-552F-AA9D-36AD8167DBD0}"/>
              </a:ext>
            </a:extLst>
          </p:cNvPr>
          <p:cNvSpPr txBox="1">
            <a:spLocks/>
          </p:cNvSpPr>
          <p:nvPr/>
        </p:nvSpPr>
        <p:spPr>
          <a:xfrm>
            <a:off x="0" y="3712767"/>
            <a:ext cx="11771404" cy="105476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/>
              <a:t>O valor do </a:t>
            </a:r>
            <a:r>
              <a:rPr lang="pt-BR" dirty="0" err="1"/>
              <a:t>píxel</a:t>
            </a:r>
            <a:r>
              <a:rPr lang="pt-BR" dirty="0"/>
              <a:t> interpolado Q(x, y) na posição (x, y) é calculado usando uma função polinomial cúbica que considera os 16 </a:t>
            </a:r>
            <a:r>
              <a:rPr lang="pt-BR" dirty="0" err="1"/>
              <a:t>píxeis</a:t>
            </a:r>
            <a:r>
              <a:rPr lang="pt-BR" dirty="0"/>
              <a:t> vizinhos. </a:t>
            </a:r>
            <a:endParaRPr lang="pt-BR" noProof="0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DFBEE747-220D-5B04-A341-1398287CE1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343" y="4565054"/>
            <a:ext cx="11650701" cy="20386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609063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AE461B-B68C-2C6D-4002-6F682050D1F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EC30CDA-94D5-20B5-8B5B-7DD20287C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Fundamentação teórica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3A2790D7-595B-693A-2279-37B0016ABB7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992" y="980817"/>
            <a:ext cx="11771404" cy="6353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>
                <a:solidFill>
                  <a:schemeClr val="accent6"/>
                </a:solidFill>
              </a:rPr>
              <a:t>2. Interpolação </a:t>
            </a:r>
            <a:r>
              <a:rPr lang="pt-BR" b="1" dirty="0" err="1">
                <a:solidFill>
                  <a:schemeClr val="accent6"/>
                </a:solidFill>
              </a:rPr>
              <a:t>Bicúbica</a:t>
            </a:r>
            <a:r>
              <a:rPr lang="pt-BR" b="1" dirty="0">
                <a:solidFill>
                  <a:schemeClr val="accent6"/>
                </a:solidFill>
              </a:rPr>
              <a:t>(Métodos Tradicionais de Redimensionamento)</a:t>
            </a:r>
            <a:endParaRPr lang="pt-BR" b="1" noProof="0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pt-BR" noProof="0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id="{ADE14567-62E0-9F50-FCDE-648DB41F8370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" y="2954686"/>
                <a:ext cx="12008498" cy="3175525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ctrlPr>
                          <a:rPr lang="es-BO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BO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pt-BR" i="1"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pt-BR" i="1"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pt-BR" i="1">
                            <a:latin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BO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pt-BR" i="1">
                                <a:latin typeface="Cambria Math" panose="02040503050406030204" pitchFamily="18" charset="0"/>
                              </a:rPr>
                              <m:t>𝑦</m:t>
                            </m:r>
                          </m:e>
                          <m:sub>
                            <m:r>
                              <a:rPr lang="pt-BR" i="1"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</m:e>
                    </m:d>
                  </m:oMath>
                </a14:m>
                <a:r>
                  <a:rPr lang="pt-BR" dirty="0"/>
                  <a:t> São os valores dos </a:t>
                </a:r>
                <a:r>
                  <a:rPr lang="pt-BR" b="1" dirty="0">
                    <a:solidFill>
                      <a:schemeClr val="accent4"/>
                    </a:solidFill>
                  </a:rPr>
                  <a:t>16 </a:t>
                </a:r>
                <a:r>
                  <a:rPr lang="pt-BR" b="1" dirty="0" err="1">
                    <a:solidFill>
                      <a:schemeClr val="accent4"/>
                    </a:solidFill>
                  </a:rPr>
                  <a:t>píxeis</a:t>
                </a:r>
                <a:r>
                  <a:rPr lang="pt-BR" b="1" dirty="0">
                    <a:solidFill>
                      <a:schemeClr val="accent4"/>
                    </a:solidFill>
                  </a:rPr>
                  <a:t> vizinhos </a:t>
                </a:r>
                <a:r>
                  <a:rPr lang="pt-BR" dirty="0"/>
                  <a:t>ao ponto (x, y) na imagem original.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pt-BR" dirty="0"/>
                  <a:t> e </a:t>
                </a:r>
                <a14:m>
                  <m:oMath xmlns:m="http://schemas.openxmlformats.org/officeDocument/2006/math">
                    <m:r>
                      <a:rPr lang="pt-BR" i="1">
                        <a:latin typeface="Cambria Math" panose="02040503050406030204" pitchFamily="18" charset="0"/>
                      </a:rPr>
                      <m:t>𝑦</m:t>
                    </m:r>
                    <m:r>
                      <a:rPr lang="pt-BR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pt-BR" dirty="0"/>
                  <a:t>: São as coordenadas normalizadas do ponto onde o valor interpolado deve ser calculado.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s-BO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pt-BR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pt-BR" i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s-BO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pt-BR" i="1">
                            <a:latin typeface="Cambria Math" panose="02040503050406030204" pitchFamily="18" charset="0"/>
                          </a:rPr>
                          <m:t>𝑦</m:t>
                        </m:r>
                      </m:e>
                      <m:sub>
                        <m:r>
                          <a:rPr lang="pt-BR" i="1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pt-BR" i="1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pt-BR" dirty="0"/>
                  <a:t>: São as coordenadas dos </a:t>
                </a:r>
                <a:r>
                  <a:rPr lang="pt-BR" dirty="0" err="1"/>
                  <a:t>píxeis</a:t>
                </a:r>
                <a:r>
                  <a:rPr lang="pt-BR" dirty="0"/>
                  <a:t> vizinhos em relação ao ponto (x, y). </a:t>
                </a:r>
              </a:p>
              <a:p>
                <a:pPr marL="0" indent="0">
                  <a:buNone/>
                </a:pPr>
                <a:r>
                  <a:rPr lang="pt-BR" dirty="0"/>
                  <a:t>w(u) : É a função de peso cúbico que determina a contribuição de cada </a:t>
                </a:r>
                <a:r>
                  <a:rPr lang="pt-BR" dirty="0" err="1"/>
                  <a:t>píxel</a:t>
                </a:r>
                <a:r>
                  <a:rPr lang="pt-BR" dirty="0"/>
                  <a:t> ao resultado final. A função de peso típica é:</a:t>
                </a:r>
                <a:endParaRPr lang="pt-BR" noProof="0" dirty="0"/>
              </a:p>
            </p:txBody>
          </p:sp>
        </mc:Choice>
        <mc:Fallback xmlns="">
          <p:sp>
            <p:nvSpPr>
              <p:cNvPr id="3" name="Espaço Reservado para Conteúdo 2">
                <a:extLst>
                  <a:ext uri="{FF2B5EF4-FFF2-40B4-BE49-F238E27FC236}">
                    <a16:creationId xmlns:a16="http://schemas.microsoft.com/office/drawing/2014/main" id="{ADE14567-62E0-9F50-FCDE-648DB41F837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" y="2954686"/>
                <a:ext cx="12008498" cy="3175525"/>
              </a:xfrm>
              <a:prstGeom prst="rect">
                <a:avLst/>
              </a:prstGeom>
              <a:blipFill>
                <a:blip r:embed="rId3"/>
                <a:stretch>
                  <a:fillRect l="-1015" t="-2111" r="-355"/>
                </a:stretch>
              </a:blipFill>
            </p:spPr>
            <p:txBody>
              <a:bodyPr/>
              <a:lstStyle/>
              <a:p>
                <a:r>
                  <a:rPr lang="es-BO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2" name="Imagen 11">
            <a:extLst>
              <a:ext uri="{FF2B5EF4-FFF2-40B4-BE49-F238E27FC236}">
                <a16:creationId xmlns:a16="http://schemas.microsoft.com/office/drawing/2014/main" id="{0B35357F-519E-9ED2-1835-D8914E1EF4B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45317" y="1494429"/>
            <a:ext cx="7880770" cy="1378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2477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F5FF925-67DE-CC62-E869-C6E3C1D77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7DA84068-671A-9D40-4F76-2C57E4F720C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078" y="1024390"/>
            <a:ext cx="11746522" cy="2208666"/>
          </a:xfrm>
        </p:spPr>
        <p:txBody>
          <a:bodyPr/>
          <a:lstStyle/>
          <a:p>
            <a:r>
              <a:rPr lang="pt-BR" noProof="0" dirty="0"/>
              <a:t>Já pensaram como </a:t>
            </a:r>
            <a:r>
              <a:rPr lang="pt-BR" b="1" noProof="0" dirty="0">
                <a:solidFill>
                  <a:schemeClr val="accent6"/>
                </a:solidFill>
              </a:rPr>
              <a:t>reduzir</a:t>
            </a:r>
            <a:r>
              <a:rPr lang="pt-BR" noProof="0" dirty="0"/>
              <a:t> uma imagem de </a:t>
            </a:r>
            <a:r>
              <a:rPr lang="pt-BR" b="1" noProof="0" dirty="0">
                <a:solidFill>
                  <a:schemeClr val="accent4">
                    <a:lumMod val="75000"/>
                  </a:schemeClr>
                </a:solidFill>
              </a:rPr>
              <a:t>alta resolução</a:t>
            </a:r>
            <a:r>
              <a:rPr lang="pt-BR" noProof="0" dirty="0"/>
              <a:t>, como uma foto para uma IA classificar objetos </a:t>
            </a:r>
            <a:r>
              <a:rPr lang="pt-BR" b="1" noProof="0" dirty="0">
                <a:solidFill>
                  <a:srgbClr val="DF1F56"/>
                </a:solidFill>
              </a:rPr>
              <a:t>sem perder detalhes cruciais</a:t>
            </a:r>
            <a:r>
              <a:rPr lang="pt-BR" noProof="0" dirty="0"/>
              <a:t>, como os contornos que diferenciam um carro de um caminhão?</a:t>
            </a:r>
          </a:p>
          <a:p>
            <a:r>
              <a:rPr lang="pt-BR" noProof="0" dirty="0"/>
              <a:t>Imagine uma fotografia de alta resolução que precisa ser exibida em uma tela pequena ou usá-la em um aplicativo, classificação de objetos.</a:t>
            </a:r>
          </a:p>
          <a:p>
            <a:endParaRPr lang="pt-BR" noProof="0" dirty="0"/>
          </a:p>
        </p:txBody>
      </p:sp>
      <p:pic>
        <p:nvPicPr>
          <p:cNvPr id="1026" name="Picture 2" descr="Como reduzir tamanho da imagem ou da foto e deixá-la compactada">
            <a:extLst>
              <a:ext uri="{FF2B5EF4-FFF2-40B4-BE49-F238E27FC236}">
                <a16:creationId xmlns:a16="http://schemas.microsoft.com/office/drawing/2014/main" id="{D7154ADE-DF39-5933-C820-4E26EAE604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52959" y="3354354"/>
            <a:ext cx="8826759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411824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E958472-8BC4-AFA4-9999-C26E5E4CE5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AC5D9B8-4DF5-653F-7994-752F26853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Fundamentação teórica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0C77CA3E-0BCD-C290-B6AF-203C88416A9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992" y="980817"/>
            <a:ext cx="11771404" cy="6353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dirty="0">
                <a:solidFill>
                  <a:schemeClr val="accent6"/>
                </a:solidFill>
              </a:rPr>
              <a:t>2. Interpolação </a:t>
            </a:r>
            <a:r>
              <a:rPr lang="pt-BR" b="1" dirty="0" err="1">
                <a:solidFill>
                  <a:schemeClr val="accent6"/>
                </a:solidFill>
              </a:rPr>
              <a:t>Bicúbica</a:t>
            </a:r>
            <a:r>
              <a:rPr lang="pt-BR" b="1" dirty="0">
                <a:solidFill>
                  <a:schemeClr val="accent6"/>
                </a:solidFill>
              </a:rPr>
              <a:t>(Métodos Tradicionais de Redimensionamento)</a:t>
            </a:r>
            <a:endParaRPr lang="pt-BR" b="1" noProof="0" dirty="0">
              <a:solidFill>
                <a:schemeClr val="accent6"/>
              </a:solidFill>
            </a:endParaRPr>
          </a:p>
          <a:p>
            <a:pPr marL="0" indent="0">
              <a:buNone/>
            </a:pP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1DAF2E9-AC07-94C9-88B1-E1CEB2CF4118}"/>
              </a:ext>
            </a:extLst>
          </p:cNvPr>
          <p:cNvSpPr txBox="1">
            <a:spLocks/>
          </p:cNvSpPr>
          <p:nvPr/>
        </p:nvSpPr>
        <p:spPr>
          <a:xfrm>
            <a:off x="1" y="2954687"/>
            <a:ext cx="12008498" cy="86153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/>
              <a:t>w(u) : É a função de peso cúbico que determina a contribuição de cada </a:t>
            </a:r>
            <a:r>
              <a:rPr lang="pt-BR" dirty="0" err="1"/>
              <a:t>píxel</a:t>
            </a:r>
            <a:r>
              <a:rPr lang="pt-BR" dirty="0"/>
              <a:t> ao resultado final. A função de peso típica é:</a:t>
            </a:r>
            <a:endParaRPr lang="pt-BR" noProof="0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C3C3E2BC-31D6-B8D4-4858-EAB3D0B7C6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5317" y="1494429"/>
            <a:ext cx="7880770" cy="1378974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81AAA929-1A96-3CA7-4551-01C7ED34A8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61705" y="4038102"/>
            <a:ext cx="7268589" cy="1562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373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4AB8438-E56E-2412-517C-8456E4CA77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Fundamentação teórica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D71C844D-B0B6-9BFD-5318-654A43A4D0C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992" y="892475"/>
            <a:ext cx="11771404" cy="55136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noProof="0" dirty="0">
                <a:solidFill>
                  <a:schemeClr val="accent6"/>
                </a:solidFill>
              </a:rPr>
              <a:t>Uma Receita Adaptável</a:t>
            </a:r>
          </a:p>
          <a:p>
            <a:pPr marL="0" indent="0">
              <a:buNone/>
            </a:pPr>
            <a:endParaRPr lang="pt-BR" noProof="0" dirty="0"/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1951A0E7-C548-95FA-7F13-86D02A2C7A97}"/>
              </a:ext>
            </a:extLst>
          </p:cNvPr>
          <p:cNvSpPr txBox="1">
            <a:spLocks/>
          </p:cNvSpPr>
          <p:nvPr/>
        </p:nvSpPr>
        <p:spPr>
          <a:xfrm>
            <a:off x="210298" y="1777330"/>
            <a:ext cx="11771404" cy="1396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noProof="0" dirty="0"/>
              <a:t>Este aprendizado é guiado por uma </a:t>
            </a:r>
            <a:r>
              <a:rPr lang="pt-BR" b="1" noProof="0" dirty="0">
                <a:solidFill>
                  <a:schemeClr val="accent2"/>
                </a:solidFill>
              </a:rPr>
              <a:t>formulação que otimiza o redimensionador </a:t>
            </a:r>
            <a:r>
              <a:rPr lang="pt-BR" noProof="0" dirty="0"/>
              <a:t>e o modelo base juntos, como descrito na Figura 1. A base teórica é o aprendizado conjunto, onde a imagem redimensionada é otimizada para </a:t>
            </a:r>
            <a:r>
              <a:rPr lang="pt-BR" b="1" noProof="0" dirty="0">
                <a:solidFill>
                  <a:schemeClr val="accent4"/>
                </a:solidFill>
              </a:rPr>
              <a:t>maximizar o desempenho da tarefa, não a qualidade visual humana.</a:t>
            </a:r>
          </a:p>
        </p:txBody>
      </p:sp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FB237F7E-2AD0-CFF0-B1C1-D99098842227}"/>
              </a:ext>
            </a:extLst>
          </p:cNvPr>
          <p:cNvSpPr txBox="1">
            <a:spLocks/>
          </p:cNvSpPr>
          <p:nvPr/>
        </p:nvSpPr>
        <p:spPr>
          <a:xfrm>
            <a:off x="4097096" y="3330022"/>
            <a:ext cx="3997808" cy="549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noProof="0" dirty="0">
                <a:solidFill>
                  <a:schemeClr val="accent6">
                    <a:lumMod val="75000"/>
                  </a:schemeClr>
                </a:solidFill>
              </a:rPr>
              <a:t>Formulação Matemática</a:t>
            </a:r>
          </a:p>
        </p:txBody>
      </p:sp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FD07291D-7E01-CAF9-DBB8-931D2E93EEAE}"/>
              </a:ext>
            </a:extLst>
          </p:cNvPr>
          <p:cNvSpPr txBox="1">
            <a:spLocks/>
          </p:cNvSpPr>
          <p:nvPr/>
        </p:nvSpPr>
        <p:spPr>
          <a:xfrm>
            <a:off x="210298" y="3983313"/>
            <a:ext cx="11771404" cy="1396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noProof="0" dirty="0"/>
              <a:t>O objetivo  é encontrar os parâmetros ótimos do redimensionador (θ) e do modelo base (ϕ) que </a:t>
            </a:r>
            <a:r>
              <a:rPr lang="pt-BR" b="1" noProof="0" dirty="0">
                <a:solidFill>
                  <a:srgbClr val="7030A0"/>
                </a:solidFill>
              </a:rPr>
              <a:t>minimizem o erro da tarefa final</a:t>
            </a:r>
            <a:r>
              <a:rPr lang="pt-BR" noProof="0" dirty="0"/>
              <a:t>, conforme a equação:</a:t>
            </a:r>
          </a:p>
        </p:txBody>
      </p:sp>
      <p:pic>
        <p:nvPicPr>
          <p:cNvPr id="11" name="Imagen 10">
            <a:extLst>
              <a:ext uri="{FF2B5EF4-FFF2-40B4-BE49-F238E27FC236}">
                <a16:creationId xmlns:a16="http://schemas.microsoft.com/office/drawing/2014/main" id="{FB6E2D83-6923-6470-BF6E-5BECC02207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624" y="4987018"/>
            <a:ext cx="10764752" cy="1381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707159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5FF82BD-62FC-1E41-A1E5-9F65786AC5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176D341-B88A-47AE-8701-89DF75926C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Fundamentação teórica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02A39B0-7763-4BD0-9AFC-A37A30E84D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0114" y="2234884"/>
            <a:ext cx="11771062" cy="4255922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96CF7A5D-D5D0-AEC6-1EDC-1C2C14AD32BC}"/>
              </a:ext>
            </a:extLst>
          </p:cNvPr>
          <p:cNvSpPr txBox="1"/>
          <p:nvPr/>
        </p:nvSpPr>
        <p:spPr>
          <a:xfrm>
            <a:off x="0" y="1637001"/>
            <a:ext cx="62235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b="1" noProof="0" dirty="0">
                <a:solidFill>
                  <a:schemeClr val="accent4"/>
                </a:solidFill>
              </a:rPr>
              <a:t>Análise</a:t>
            </a:r>
            <a:r>
              <a:rPr lang="pt-BR" noProof="0" dirty="0">
                <a:solidFill>
                  <a:schemeClr val="accent4"/>
                </a:solidFill>
              </a:rPr>
              <a:t> </a:t>
            </a:r>
            <a:r>
              <a:rPr lang="pt-BR" sz="2800" b="1" noProof="0" dirty="0">
                <a:solidFill>
                  <a:schemeClr val="accent4"/>
                </a:solidFill>
              </a:rPr>
              <a:t>dos Componentes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534EEEA1-1B7D-ABB4-7F24-8A228E8386C7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prstClr val="black"/>
              <a:schemeClr val="accent6">
                <a:tint val="45000"/>
                <a:satMod val="400000"/>
              </a:schemeClr>
            </a:duotone>
          </a:blip>
          <a:stretch>
            <a:fillRect/>
          </a:stretch>
        </p:blipFill>
        <p:spPr>
          <a:xfrm>
            <a:off x="1647479" y="686096"/>
            <a:ext cx="8235823" cy="1056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96719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D21C6DF-E58E-F998-B3E6-8C325E30F0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B851E2-24A9-A5D1-7EF4-C9A2189DC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Fundamentação teórica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6E125FA9-AD0E-A901-AE3B-FED93C87CB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992" y="1137480"/>
            <a:ext cx="11771404" cy="1396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noProof="0" dirty="0">
                <a:solidFill>
                  <a:schemeClr val="accent2"/>
                </a:solidFill>
              </a:rPr>
              <a:t>Entropia Cruzada </a:t>
            </a:r>
            <a:r>
              <a:rPr lang="pt-BR" b="1" noProof="0" dirty="0" err="1">
                <a:solidFill>
                  <a:schemeClr val="accent2"/>
                </a:solidFill>
              </a:rPr>
              <a:t>con</a:t>
            </a:r>
            <a:r>
              <a:rPr lang="pt-BR" b="1" noProof="0" dirty="0">
                <a:solidFill>
                  <a:schemeClr val="accent2"/>
                </a:solidFill>
              </a:rPr>
              <a:t> </a:t>
            </a:r>
            <a:r>
              <a:rPr lang="pt-BR" b="1" noProof="0" dirty="0" err="1">
                <a:solidFill>
                  <a:schemeClr val="accent2"/>
                </a:solidFill>
              </a:rPr>
              <a:t>Label</a:t>
            </a:r>
            <a:r>
              <a:rPr lang="pt-BR" b="1" noProof="0" dirty="0">
                <a:solidFill>
                  <a:schemeClr val="accent2"/>
                </a:solidFill>
              </a:rPr>
              <a:t> </a:t>
            </a:r>
            <a:r>
              <a:rPr lang="pt-BR" b="1" noProof="0" dirty="0" err="1">
                <a:solidFill>
                  <a:schemeClr val="accent2"/>
                </a:solidFill>
              </a:rPr>
              <a:t>Smoothing</a:t>
            </a:r>
            <a:endParaRPr lang="pt-BR" b="1" noProof="0" dirty="0">
              <a:solidFill>
                <a:schemeClr val="accent2"/>
              </a:solidFill>
            </a:endParaRPr>
          </a:p>
          <a:p>
            <a:pPr marL="0" indent="0">
              <a:buNone/>
            </a:pPr>
            <a:r>
              <a:rPr lang="pt-BR" noProof="0" dirty="0"/>
              <a:t>A função de perda é definida como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7D074E77-29D2-1E2F-300E-E532915690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14206" y="2152472"/>
            <a:ext cx="6363588" cy="2553056"/>
          </a:xfrm>
          <a:prstGeom prst="rect">
            <a:avLst/>
          </a:prstGeom>
        </p:spPr>
      </p:pic>
      <p:sp>
        <p:nvSpPr>
          <p:cNvPr id="6" name="Espaço Reservado para Conteúdo 2">
            <a:extLst>
              <a:ext uri="{FF2B5EF4-FFF2-40B4-BE49-F238E27FC236}">
                <a16:creationId xmlns:a16="http://schemas.microsoft.com/office/drawing/2014/main" id="{C63BFC51-7F1F-64AD-AA03-D8F6CE8332F4}"/>
              </a:ext>
            </a:extLst>
          </p:cNvPr>
          <p:cNvSpPr txBox="1">
            <a:spLocks/>
          </p:cNvSpPr>
          <p:nvPr/>
        </p:nvSpPr>
        <p:spPr>
          <a:xfrm>
            <a:off x="269392" y="4850214"/>
            <a:ext cx="11771404" cy="1396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noProof="0" dirty="0"/>
              <a:t>Entropia Cruzada com </a:t>
            </a:r>
            <a:r>
              <a:rPr lang="pt-BR" noProof="0" dirty="0" err="1"/>
              <a:t>Label</a:t>
            </a:r>
            <a:r>
              <a:rPr lang="pt-BR" noProof="0" dirty="0"/>
              <a:t> </a:t>
            </a:r>
            <a:r>
              <a:rPr lang="pt-BR" noProof="0" dirty="0" err="1"/>
              <a:t>Smoothing</a:t>
            </a:r>
            <a:r>
              <a:rPr lang="pt-BR" noProof="0" dirty="0"/>
              <a:t> ajusta os parâmetros do modelo de classificação (ϕ) para </a:t>
            </a:r>
            <a:r>
              <a:rPr lang="pt-BR" b="1" noProof="0" dirty="0">
                <a:solidFill>
                  <a:schemeClr val="accent6"/>
                </a:solidFill>
              </a:rPr>
              <a:t>minimizar o erro de previsão</a:t>
            </a:r>
            <a:r>
              <a:rPr lang="pt-BR" noProof="0" dirty="0"/>
              <a:t>, ao mesmo tempo que evita que o modelo se torne excessivamente confiante em suas predições. </a:t>
            </a:r>
          </a:p>
        </p:txBody>
      </p:sp>
    </p:spTree>
    <p:extLst>
      <p:ext uri="{BB962C8B-B14F-4D97-AF65-F5344CB8AC3E}">
        <p14:creationId xmlns:p14="http://schemas.microsoft.com/office/powerpoint/2010/main" val="45731324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33A6BC-4CD6-2C13-746F-A83F93115D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F1E7026-A58C-3082-0B7E-E4FCD0FF91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Fundamentação teórica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3F6868DB-A0C2-814D-881C-D7C2EE04E2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992" y="932209"/>
            <a:ext cx="11771404" cy="6539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noProof="0" dirty="0">
                <a:solidFill>
                  <a:schemeClr val="accent2"/>
                </a:solidFill>
              </a:rPr>
              <a:t>Entropia Cruzada </a:t>
            </a:r>
            <a:r>
              <a:rPr lang="pt-BR" b="1" noProof="0" dirty="0" err="1">
                <a:solidFill>
                  <a:schemeClr val="accent2"/>
                </a:solidFill>
              </a:rPr>
              <a:t>con</a:t>
            </a:r>
            <a:r>
              <a:rPr lang="pt-BR" b="1" noProof="0" dirty="0">
                <a:solidFill>
                  <a:schemeClr val="accent2"/>
                </a:solidFill>
              </a:rPr>
              <a:t> </a:t>
            </a:r>
            <a:r>
              <a:rPr lang="pt-BR" b="1" noProof="0" dirty="0" err="1">
                <a:solidFill>
                  <a:schemeClr val="accent2"/>
                </a:solidFill>
              </a:rPr>
              <a:t>Label</a:t>
            </a:r>
            <a:r>
              <a:rPr lang="pt-BR" b="1" noProof="0" dirty="0">
                <a:solidFill>
                  <a:schemeClr val="accent2"/>
                </a:solidFill>
              </a:rPr>
              <a:t> </a:t>
            </a:r>
            <a:r>
              <a:rPr lang="pt-BR" b="1" noProof="0" dirty="0" err="1">
                <a:solidFill>
                  <a:schemeClr val="accent2"/>
                </a:solidFill>
              </a:rPr>
              <a:t>Smoothing</a:t>
            </a:r>
            <a:endParaRPr lang="pt-BR" b="1" noProof="0" dirty="0">
              <a:solidFill>
                <a:schemeClr val="accent2"/>
              </a:solidFill>
            </a:endParaRPr>
          </a:p>
          <a:p>
            <a:pPr marL="0" indent="0">
              <a:buNone/>
            </a:pPr>
            <a:endParaRPr lang="pt-BR" noProof="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1065AD8E-C44E-A114-CCBB-054939AB285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37"/>
          <a:stretch>
            <a:fillRect/>
          </a:stretch>
        </p:blipFill>
        <p:spPr>
          <a:xfrm>
            <a:off x="7570211" y="0"/>
            <a:ext cx="4621789" cy="1996751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5ED002B4-FBAF-3CCE-02A2-8C67631A4467}"/>
              </a:ext>
            </a:extLst>
          </p:cNvPr>
          <p:cNvSpPr txBox="1"/>
          <p:nvPr/>
        </p:nvSpPr>
        <p:spPr>
          <a:xfrm>
            <a:off x="116992" y="1492195"/>
            <a:ext cx="62235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b="1" noProof="0" dirty="0">
                <a:solidFill>
                  <a:srgbClr val="00B050"/>
                </a:solidFill>
              </a:rPr>
              <a:t>Análise</a:t>
            </a:r>
            <a:r>
              <a:rPr lang="pt-BR" noProof="0" dirty="0">
                <a:solidFill>
                  <a:srgbClr val="00B050"/>
                </a:solidFill>
              </a:rPr>
              <a:t> </a:t>
            </a:r>
            <a:r>
              <a:rPr lang="pt-BR" sz="2800" b="1" noProof="0" dirty="0">
                <a:solidFill>
                  <a:srgbClr val="00B050"/>
                </a:solidFill>
              </a:rPr>
              <a:t>dos Componentes</a:t>
            </a:r>
          </a:p>
        </p:txBody>
      </p:sp>
      <p:pic>
        <p:nvPicPr>
          <p:cNvPr id="14" name="Imagen 13">
            <a:extLst>
              <a:ext uri="{FF2B5EF4-FFF2-40B4-BE49-F238E27FC236}">
                <a16:creationId xmlns:a16="http://schemas.microsoft.com/office/drawing/2014/main" id="{9DC24B2C-2856-18F5-2D28-74587C7EA08B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450"/>
          <a:stretch>
            <a:fillRect/>
          </a:stretch>
        </p:blipFill>
        <p:spPr>
          <a:xfrm>
            <a:off x="0" y="2148915"/>
            <a:ext cx="11808000" cy="36733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02198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45A6EA-C230-6822-3B5A-9DAEE60AD29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6D401A7-ED33-2399-7785-8632D04399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Fundamentação teórica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25EFA05D-53DC-60D2-DBDC-4CD06CF9DC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992" y="932209"/>
            <a:ext cx="11771404" cy="65399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noProof="0" dirty="0">
                <a:solidFill>
                  <a:schemeClr val="accent2"/>
                </a:solidFill>
              </a:rPr>
              <a:t>Entropia Cruzada </a:t>
            </a:r>
            <a:r>
              <a:rPr lang="pt-BR" b="1" noProof="0" dirty="0" err="1">
                <a:solidFill>
                  <a:schemeClr val="accent2"/>
                </a:solidFill>
              </a:rPr>
              <a:t>con</a:t>
            </a:r>
            <a:r>
              <a:rPr lang="pt-BR" b="1" noProof="0" dirty="0">
                <a:solidFill>
                  <a:schemeClr val="accent2"/>
                </a:solidFill>
              </a:rPr>
              <a:t> </a:t>
            </a:r>
            <a:r>
              <a:rPr lang="pt-BR" b="1" noProof="0" dirty="0" err="1">
                <a:solidFill>
                  <a:schemeClr val="accent2"/>
                </a:solidFill>
              </a:rPr>
              <a:t>Label</a:t>
            </a:r>
            <a:r>
              <a:rPr lang="pt-BR" b="1" noProof="0" dirty="0">
                <a:solidFill>
                  <a:schemeClr val="accent2"/>
                </a:solidFill>
              </a:rPr>
              <a:t> </a:t>
            </a:r>
            <a:r>
              <a:rPr lang="pt-BR" b="1" noProof="0" dirty="0" err="1">
                <a:solidFill>
                  <a:schemeClr val="accent2"/>
                </a:solidFill>
              </a:rPr>
              <a:t>Smoothing</a:t>
            </a:r>
            <a:endParaRPr lang="pt-BR" b="1" noProof="0" dirty="0">
              <a:solidFill>
                <a:schemeClr val="accent2"/>
              </a:solidFill>
            </a:endParaRPr>
          </a:p>
          <a:p>
            <a:pPr marL="0" indent="0">
              <a:buNone/>
            </a:pPr>
            <a:endParaRPr lang="pt-BR" noProof="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2B210A1E-3D48-E6DA-4F1D-7A5842A5ABEA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7137"/>
          <a:stretch>
            <a:fillRect/>
          </a:stretch>
        </p:blipFill>
        <p:spPr>
          <a:xfrm>
            <a:off x="7570211" y="0"/>
            <a:ext cx="4621789" cy="1996751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56A9DF9F-5B06-76C3-D915-680DE075F275}"/>
              </a:ext>
            </a:extLst>
          </p:cNvPr>
          <p:cNvSpPr txBox="1"/>
          <p:nvPr/>
        </p:nvSpPr>
        <p:spPr>
          <a:xfrm>
            <a:off x="116992" y="1492195"/>
            <a:ext cx="622351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2800" b="1" noProof="0" dirty="0">
                <a:solidFill>
                  <a:srgbClr val="00B050"/>
                </a:solidFill>
              </a:rPr>
              <a:t>Análise</a:t>
            </a:r>
            <a:r>
              <a:rPr lang="pt-BR" noProof="0" dirty="0">
                <a:solidFill>
                  <a:srgbClr val="00B050"/>
                </a:solidFill>
              </a:rPr>
              <a:t> </a:t>
            </a:r>
            <a:r>
              <a:rPr lang="pt-BR" sz="2800" b="1" noProof="0" dirty="0">
                <a:solidFill>
                  <a:srgbClr val="00B050"/>
                </a:solidFill>
              </a:rPr>
              <a:t>dos Componentes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7953DD5C-B331-B321-B41A-77EEE9B31417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7500" b="32667"/>
          <a:stretch>
            <a:fillRect/>
          </a:stretch>
        </p:blipFill>
        <p:spPr>
          <a:xfrm>
            <a:off x="363894" y="2792890"/>
            <a:ext cx="11277600" cy="180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842869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2832AEC-9DC4-81B7-028F-4337A3B3F6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F6F34D-1057-814D-D349-BF0CDF7511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Fundamentação teórica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E560FFA5-A3DB-8C9B-ED7D-56C80BEDD5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992" y="980817"/>
            <a:ext cx="11771404" cy="6353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noProof="0" dirty="0">
                <a:solidFill>
                  <a:schemeClr val="accent6"/>
                </a:solidFill>
              </a:rPr>
              <a:t>Earth </a:t>
            </a:r>
            <a:r>
              <a:rPr lang="pt-BR" b="1" noProof="0" dirty="0" err="1">
                <a:solidFill>
                  <a:schemeClr val="accent6"/>
                </a:solidFill>
              </a:rPr>
              <a:t>Mover’s</a:t>
            </a:r>
            <a:r>
              <a:rPr lang="pt-BR" b="1" noProof="0" dirty="0">
                <a:solidFill>
                  <a:schemeClr val="accent6"/>
                </a:solidFill>
              </a:rPr>
              <a:t> Distance (EMD) (para IQA)</a:t>
            </a:r>
          </a:p>
          <a:p>
            <a:pPr marL="0" indent="0">
              <a:buNone/>
            </a:pPr>
            <a:endParaRPr lang="pt-BR" noProof="0" dirty="0"/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BA9B9E2-5EC5-3606-B002-3B17CDC98D22}"/>
              </a:ext>
            </a:extLst>
          </p:cNvPr>
          <p:cNvSpPr txBox="1">
            <a:spLocks/>
          </p:cNvSpPr>
          <p:nvPr/>
        </p:nvSpPr>
        <p:spPr>
          <a:xfrm>
            <a:off x="0" y="1741708"/>
            <a:ext cx="11771404" cy="1396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/>
              <a:t>O objetivo da (Earth </a:t>
            </a:r>
            <a:r>
              <a:rPr lang="pt-BR" dirty="0" err="1"/>
              <a:t>Mover's</a:t>
            </a:r>
            <a:r>
              <a:rPr lang="pt-BR" dirty="0"/>
              <a:t> Distance - EMD) é medir a </a:t>
            </a:r>
            <a:r>
              <a:rPr lang="pt-BR" b="1" dirty="0">
                <a:solidFill>
                  <a:srgbClr val="7030A0"/>
                </a:solidFill>
              </a:rPr>
              <a:t>diferença entre duas distribuições de probabilidades</a:t>
            </a:r>
            <a:r>
              <a:rPr lang="pt-BR" dirty="0"/>
              <a:t>, especialmente no contexto de avaliação de qualidade de imagens (</a:t>
            </a:r>
            <a:r>
              <a:rPr lang="pt-BR" dirty="0" err="1"/>
              <a:t>Image</a:t>
            </a:r>
            <a:r>
              <a:rPr lang="pt-BR" dirty="0"/>
              <a:t> </a:t>
            </a:r>
            <a:r>
              <a:rPr lang="pt-BR" dirty="0" err="1"/>
              <a:t>Quality</a:t>
            </a:r>
            <a:r>
              <a:rPr lang="pt-BR" dirty="0"/>
              <a:t> Assessment - IQA). A fórmula da </a:t>
            </a:r>
            <a:r>
              <a:rPr lang="pt-BR" b="1" dirty="0">
                <a:solidFill>
                  <a:schemeClr val="accent2"/>
                </a:solidFill>
              </a:rPr>
              <a:t>EMD</a:t>
            </a:r>
            <a:r>
              <a:rPr lang="pt-BR" dirty="0"/>
              <a:t> é definida como:</a:t>
            </a:r>
            <a:endParaRPr lang="pt-BR" noProof="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C51BDE16-15EA-51ED-9B4C-5AE6104C871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8819" y="2905872"/>
            <a:ext cx="8234362" cy="1563486"/>
          </a:xfrm>
          <a:prstGeom prst="rect">
            <a:avLst/>
          </a:prstGeo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215C529C-F713-7FAA-9167-3BE32E7FA316}"/>
              </a:ext>
            </a:extLst>
          </p:cNvPr>
          <p:cNvSpPr txBox="1">
            <a:spLocks/>
          </p:cNvSpPr>
          <p:nvPr/>
        </p:nvSpPr>
        <p:spPr>
          <a:xfrm>
            <a:off x="116992" y="4710264"/>
            <a:ext cx="11863514" cy="21477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dirty="0"/>
              <a:t>EMD permite uma comparação mais precisa e robusta. No artigo, essa </a:t>
            </a:r>
            <a:r>
              <a:rPr lang="pt-BR" b="1" dirty="0">
                <a:solidFill>
                  <a:schemeClr val="accent4"/>
                </a:solidFill>
              </a:rPr>
              <a:t>métrica foi usada com sucesso para treinar modelos de avaliação de qualidade </a:t>
            </a:r>
            <a:r>
              <a:rPr lang="pt-BR" dirty="0"/>
              <a:t>em conjuntos de dados como o AVA, resultando em melhorias consistentes na correlação entre as pontuações preditas e as reais.</a:t>
            </a:r>
          </a:p>
          <a:p>
            <a:pPr marL="0" indent="0">
              <a:buNone/>
            </a:pP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30031020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52502AE-FE26-D37E-38EA-D47D3BDF7CD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AFC57CC-4E74-C68E-2D5E-3017F1B3A7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Fundamentação teórica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1237128B-7C8D-4265-2929-BC796DA589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992" y="980817"/>
            <a:ext cx="11771404" cy="6353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noProof="0" dirty="0">
                <a:solidFill>
                  <a:schemeClr val="accent6"/>
                </a:solidFill>
              </a:rPr>
              <a:t>Earth </a:t>
            </a:r>
            <a:r>
              <a:rPr lang="pt-BR" b="1" noProof="0" dirty="0" err="1">
                <a:solidFill>
                  <a:schemeClr val="accent6"/>
                </a:solidFill>
              </a:rPr>
              <a:t>Mover’s</a:t>
            </a:r>
            <a:r>
              <a:rPr lang="pt-BR" b="1" noProof="0" dirty="0">
                <a:solidFill>
                  <a:schemeClr val="accent6"/>
                </a:solidFill>
              </a:rPr>
              <a:t> Distance (EMD) (para IQA)</a:t>
            </a:r>
          </a:p>
          <a:p>
            <a:pPr marL="0" indent="0">
              <a:buNone/>
            </a:pPr>
            <a:endParaRPr lang="pt-BR" noProof="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3543A497-4C35-6782-8481-5208EF4AEE0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6660" y="209325"/>
            <a:ext cx="5261736" cy="999064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BA8A65F6-4C7E-C22F-86FC-2623D7D7A372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b="42431"/>
          <a:stretch>
            <a:fillRect/>
          </a:stretch>
        </p:blipFill>
        <p:spPr>
          <a:xfrm>
            <a:off x="0" y="2018711"/>
            <a:ext cx="12192000" cy="36622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7758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086237-70F2-BC13-03E5-B7F566D1A7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828D9D-DDE0-978A-7543-F5231A973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Fundamentação teórica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49C63689-8A90-0AA3-8DE5-6509E7E05B6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992" y="980817"/>
            <a:ext cx="11771404" cy="63533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b="1" noProof="0" dirty="0">
                <a:solidFill>
                  <a:schemeClr val="accent6"/>
                </a:solidFill>
              </a:rPr>
              <a:t>Earth </a:t>
            </a:r>
            <a:r>
              <a:rPr lang="pt-BR" b="1" noProof="0" dirty="0" err="1">
                <a:solidFill>
                  <a:schemeClr val="accent6"/>
                </a:solidFill>
              </a:rPr>
              <a:t>Mover’s</a:t>
            </a:r>
            <a:r>
              <a:rPr lang="pt-BR" b="1" noProof="0" dirty="0">
                <a:solidFill>
                  <a:schemeClr val="accent6"/>
                </a:solidFill>
              </a:rPr>
              <a:t> Distance (EMD) (para IQA)</a:t>
            </a:r>
          </a:p>
          <a:p>
            <a:pPr marL="0" indent="0">
              <a:buNone/>
            </a:pPr>
            <a:endParaRPr lang="pt-BR" noProof="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7CB09D1B-E81A-9157-4FC3-574A114A437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26660" y="209325"/>
            <a:ext cx="5261736" cy="99906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34EC68EC-D0C0-9CE6-66E7-29A774D80907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57407"/>
          <a:stretch>
            <a:fillRect/>
          </a:stretch>
        </p:blipFill>
        <p:spPr>
          <a:xfrm>
            <a:off x="0" y="2071393"/>
            <a:ext cx="12192000" cy="2709531"/>
          </a:xfrm>
          <a:prstGeom prst="rect">
            <a:avLst/>
          </a:prstGeom>
        </p:spPr>
      </p:pic>
      <p:sp>
        <p:nvSpPr>
          <p:cNvPr id="9" name="Espaço Reservado para Conteúdo 2">
            <a:extLst>
              <a:ext uri="{FF2B5EF4-FFF2-40B4-BE49-F238E27FC236}">
                <a16:creationId xmlns:a16="http://schemas.microsoft.com/office/drawing/2014/main" id="{251F889F-E2BD-D760-7A5B-800BFC93D84F}"/>
              </a:ext>
            </a:extLst>
          </p:cNvPr>
          <p:cNvSpPr txBox="1">
            <a:spLocks/>
          </p:cNvSpPr>
          <p:nvPr/>
        </p:nvSpPr>
        <p:spPr>
          <a:xfrm>
            <a:off x="164243" y="4962192"/>
            <a:ext cx="11863514" cy="1166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sz="2400" dirty="0"/>
              <a:t>EMD permite que o </a:t>
            </a:r>
            <a:r>
              <a:rPr lang="pt-BR" sz="2400" b="1" dirty="0">
                <a:solidFill>
                  <a:schemeClr val="accent4"/>
                </a:solidFill>
              </a:rPr>
              <a:t>redimensionador (Figura 3) </a:t>
            </a:r>
            <a:r>
              <a:rPr lang="pt-BR" sz="2400" dirty="0"/>
              <a:t>adapte imagens para prever distribuições de qualidade melhorando PLCC (e.g., 0,662 para 0,686 com Inception-v2, </a:t>
            </a:r>
            <a:r>
              <a:rPr lang="pt-BR" sz="2400" b="1" dirty="0">
                <a:solidFill>
                  <a:schemeClr val="accent2"/>
                </a:solidFill>
              </a:rPr>
              <a:t>Tabela 1</a:t>
            </a:r>
            <a:r>
              <a:rPr lang="pt-BR" sz="2400" dirty="0"/>
              <a:t>). É mais robusta que regressão, alinhando-se com a percepção humana no AVA.</a:t>
            </a:r>
            <a:endParaRPr lang="pt-BR" sz="2400" noProof="0" dirty="0"/>
          </a:p>
        </p:txBody>
      </p:sp>
    </p:spTree>
    <p:extLst>
      <p:ext uri="{BB962C8B-B14F-4D97-AF65-F5344CB8AC3E}">
        <p14:creationId xmlns:p14="http://schemas.microsoft.com/office/powerpoint/2010/main" val="41694801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9D30DB-66F5-87B0-E82B-7012FCF3E2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3EEEE58-A36F-7BDD-167A-43D10C6288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dirty="0"/>
              <a:t>Arquitetura e funcionamento</a:t>
            </a:r>
            <a:endParaRPr lang="pt-BR" noProof="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A4468BDC-D7D1-AE3A-B60B-2BC39AF844A5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13887"/>
          <a:stretch>
            <a:fillRect/>
          </a:stretch>
        </p:blipFill>
        <p:spPr>
          <a:xfrm>
            <a:off x="446886" y="2290211"/>
            <a:ext cx="11298227" cy="2543046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5E58E64-3D5E-3E41-578B-38394F4884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40" y="964164"/>
            <a:ext cx="11771404" cy="1396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noProof="0" dirty="0"/>
              <a:t>A Figura 3 apresenta a </a:t>
            </a:r>
            <a:r>
              <a:rPr lang="pt-BR" b="1" noProof="0" dirty="0">
                <a:solidFill>
                  <a:srgbClr val="7030A0"/>
                </a:solidFill>
              </a:rPr>
              <a:t>arquitetura da CNN </a:t>
            </a:r>
            <a:r>
              <a:rPr lang="pt-BR" noProof="0" dirty="0"/>
              <a:t>usada como redimensionador aprendido, que transforma imagens em resoluções otimizadas para tarefas como classificação e IQA. Seus componentes são:</a:t>
            </a:r>
          </a:p>
          <a:p>
            <a:pPr marL="0" indent="0">
              <a:buNone/>
            </a:pPr>
            <a:endParaRPr lang="pt-BR" noProof="0" dirty="0"/>
          </a:p>
          <a:p>
            <a:pPr marL="0" indent="0">
              <a:buNone/>
            </a:pPr>
            <a:endParaRPr lang="pt-BR" noProof="0" dirty="0"/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E9F2A68C-DAD9-6D3C-8CF6-077115A014FB}"/>
              </a:ext>
            </a:extLst>
          </p:cNvPr>
          <p:cNvSpPr txBox="1">
            <a:spLocks/>
          </p:cNvSpPr>
          <p:nvPr/>
        </p:nvSpPr>
        <p:spPr>
          <a:xfrm>
            <a:off x="311740" y="5243373"/>
            <a:ext cx="11771404" cy="1396481"/>
          </a:xfrm>
          <a:prstGeom prst="rect">
            <a:avLst/>
          </a:prstGeom>
        </p:spPr>
        <p:txBody>
          <a:bodyPr vert="horz" lIns="91440" tIns="45720" rIns="91440" bIns="45720" rtlCol="0">
            <a:normAutofit fontScale="625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pt-BR" b="1" noProof="0" dirty="0"/>
              <a:t>*Entrada</a:t>
            </a:r>
            <a:r>
              <a:rPr lang="pt-BR" noProof="0" dirty="0"/>
              <a:t>: Imagem em resolução original (e.g., 480 × 640). *</a:t>
            </a:r>
            <a:r>
              <a:rPr lang="pt-BR" b="1" noProof="0" dirty="0"/>
              <a:t>Convolução inicial</a:t>
            </a:r>
            <a:r>
              <a:rPr lang="pt-BR" noProof="0" dirty="0"/>
              <a:t>: Kernel 7×7 extrai características iniciais.</a:t>
            </a:r>
          </a:p>
          <a:p>
            <a:pPr marL="0" indent="0">
              <a:buNone/>
            </a:pPr>
            <a:r>
              <a:rPr lang="pt-BR" b="1" noProof="0" dirty="0"/>
              <a:t>*Blocos residuais</a:t>
            </a:r>
            <a:r>
              <a:rPr lang="pt-BR" noProof="0" dirty="0"/>
              <a:t> (</a:t>
            </a:r>
            <a:r>
              <a:rPr lang="pt-BR" i="1" noProof="0" dirty="0"/>
              <a:t>r</a:t>
            </a:r>
            <a:r>
              <a:rPr lang="pt-BR" noProof="0" dirty="0"/>
              <a:t>=1 ou 2, </a:t>
            </a:r>
            <a:r>
              <a:rPr lang="pt-BR" i="1" noProof="0" dirty="0"/>
              <a:t>n</a:t>
            </a:r>
            <a:r>
              <a:rPr lang="pt-BR" noProof="0" dirty="0"/>
              <a:t>=16 filtros): Convoluções 3×3, normalização de batch e </a:t>
            </a:r>
            <a:r>
              <a:rPr lang="pt-BR" noProof="0" dirty="0" err="1"/>
              <a:t>LeakyReLU</a:t>
            </a:r>
            <a:r>
              <a:rPr lang="pt-BR" noProof="0" dirty="0"/>
              <a:t>, inspirados em [6, 14].</a:t>
            </a:r>
          </a:p>
          <a:p>
            <a:pPr marL="0" indent="0">
              <a:buNone/>
            </a:pPr>
            <a:r>
              <a:rPr lang="pt-BR" b="1" noProof="0" dirty="0"/>
              <a:t>*Redimensionamento </a:t>
            </a:r>
            <a:r>
              <a:rPr lang="pt-BR" b="1" noProof="0" dirty="0" err="1"/>
              <a:t>bilinear</a:t>
            </a:r>
            <a:r>
              <a:rPr lang="pt-BR" noProof="0" dirty="0"/>
              <a:t>: Ajusta características para a resolução desejada (e.g., 192 × 256).</a:t>
            </a:r>
          </a:p>
          <a:p>
            <a:pPr marL="0" indent="0">
              <a:buNone/>
            </a:pPr>
            <a:r>
              <a:rPr lang="pt-BR" b="1" noProof="0" dirty="0"/>
              <a:t>*Conexão de salto</a:t>
            </a:r>
            <a:r>
              <a:rPr lang="pt-BR" noProof="0" dirty="0"/>
              <a:t>: Soma a imagem </a:t>
            </a:r>
            <a:r>
              <a:rPr lang="pt-BR" noProof="0" dirty="0" err="1"/>
              <a:t>bilinear</a:t>
            </a:r>
            <a:r>
              <a:rPr lang="pt-BR" noProof="0" dirty="0"/>
              <a:t> à saída da CNN. *</a:t>
            </a:r>
            <a:r>
              <a:rPr lang="pt-BR" b="1" noProof="0" dirty="0"/>
              <a:t>Convolução final</a:t>
            </a:r>
            <a:r>
              <a:rPr lang="pt-BR" noProof="0" dirty="0"/>
              <a:t>: Kernel 7×7 gera a imagem redimensionada.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pt-BR" noProof="0" dirty="0"/>
          </a:p>
          <a:p>
            <a:pPr marL="0" indent="0">
              <a:buFont typeface="Arial" panose="020B0604020202020204" pitchFamily="34" charset="0"/>
              <a:buNone/>
            </a:pP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0412118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670EF9E-AA71-682C-C50C-D52C84143B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DC4EDB-BEFA-CDF6-15D6-DC736B7717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9892880-9460-3AA0-790A-ABBDD17E47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078" y="1391871"/>
            <a:ext cx="11746522" cy="2980837"/>
          </a:xfrm>
        </p:spPr>
        <p:txBody>
          <a:bodyPr/>
          <a:lstStyle/>
          <a:p>
            <a:r>
              <a:rPr lang="pt-BR" noProof="0" dirty="0"/>
              <a:t>Você precisa torná-la menor. Esse processo é chamado de </a:t>
            </a:r>
            <a:r>
              <a:rPr lang="pt-BR" b="1" noProof="0" dirty="0">
                <a:solidFill>
                  <a:schemeClr val="accent6"/>
                </a:solidFill>
              </a:rPr>
              <a:t>redimensionamento</a:t>
            </a:r>
            <a:r>
              <a:rPr lang="pt-BR" noProof="0" dirty="0"/>
              <a:t>.</a:t>
            </a:r>
          </a:p>
          <a:p>
            <a:r>
              <a:rPr lang="pt-BR" noProof="0" dirty="0"/>
              <a:t>Tradicionalmente, os programas de computador utilizam </a:t>
            </a:r>
            <a:r>
              <a:rPr lang="pt-BR" b="1" noProof="0" dirty="0">
                <a:solidFill>
                  <a:schemeClr val="accent2"/>
                </a:solidFill>
              </a:rPr>
              <a:t>métodos padronizados</a:t>
            </a:r>
            <a:r>
              <a:rPr lang="pt-BR" noProof="0" dirty="0"/>
              <a:t> para isso, baseados em fórmulas matemáticas pré-definidas.</a:t>
            </a:r>
          </a:p>
          <a:p>
            <a:endParaRPr lang="pt-BR" noProof="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A23AA4E-1A10-1D02-1E00-BE1A843C1A4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332"/>
          <a:stretch>
            <a:fillRect/>
          </a:stretch>
        </p:blipFill>
        <p:spPr>
          <a:xfrm>
            <a:off x="2413489" y="4108844"/>
            <a:ext cx="7505700" cy="2418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251978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76CE299-477A-BEE7-413C-BDBA68EF1E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4EC8B39-42FE-A04B-114F-B98EEBE9C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dirty="0"/>
              <a:t>Arquitetura e funcionamento</a:t>
            </a:r>
            <a:endParaRPr lang="pt-BR" noProof="0" dirty="0"/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C1464178-4EA7-30E6-099D-F6935D6FF4CA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b="5487"/>
          <a:stretch>
            <a:fillRect/>
          </a:stretch>
        </p:blipFill>
        <p:spPr>
          <a:xfrm>
            <a:off x="1964001" y="764005"/>
            <a:ext cx="8475999" cy="5319551"/>
          </a:xfrm>
          <a:prstGeom prst="rect">
            <a:avLst/>
          </a:prstGeom>
        </p:spPr>
      </p:pic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2617AE7F-EFB5-3A71-D1E3-F0BA0ADBA85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0298" y="6093995"/>
            <a:ext cx="11771404" cy="703043"/>
          </a:xfrm>
        </p:spPr>
        <p:txBody>
          <a:bodyPr>
            <a:normAutofit fontScale="92500" lnSpcReduction="20000"/>
          </a:bodyPr>
          <a:lstStyle/>
          <a:p>
            <a:r>
              <a:rPr lang="pt-BR" noProof="0" dirty="0"/>
              <a:t>O modelo proposto é relativamente </a:t>
            </a:r>
            <a:r>
              <a:rPr lang="pt-BR" b="1" noProof="0" dirty="0">
                <a:solidFill>
                  <a:schemeClr val="accent6"/>
                </a:solidFill>
              </a:rPr>
              <a:t>leve</a:t>
            </a:r>
            <a:r>
              <a:rPr lang="pt-BR" noProof="0" dirty="0"/>
              <a:t> e pode ser </a:t>
            </a:r>
            <a:r>
              <a:rPr lang="pt-BR" b="1" noProof="0" dirty="0">
                <a:solidFill>
                  <a:schemeClr val="accent4"/>
                </a:solidFill>
              </a:rPr>
              <a:t>facilmente integrado </a:t>
            </a:r>
            <a:r>
              <a:rPr lang="pt-BR" noProof="0" dirty="0"/>
              <a:t>em diferentes tarefas de visão computacional.</a:t>
            </a:r>
          </a:p>
          <a:p>
            <a:pPr marL="0" indent="0">
              <a:buNone/>
            </a:pPr>
            <a:endParaRPr lang="pt-BR" noProof="0" dirty="0"/>
          </a:p>
          <a:p>
            <a:pPr marL="0" indent="0">
              <a:buNone/>
            </a:pP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54034167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A5B086-5229-34D2-FA1C-520A8610A6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F815C2E-9358-CF36-67D5-00301717C0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dirty="0"/>
              <a:t>Arquitetura e funcionamento</a:t>
            </a:r>
            <a:endParaRPr lang="pt-BR" noProof="0" dirty="0"/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C584F9E7-E872-4516-6580-EB200EBEAD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02016" y="113245"/>
            <a:ext cx="5171868" cy="979714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AE54755A-1EEB-AC98-AC9B-6CF1FC9CD0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39582" y="2028151"/>
            <a:ext cx="9126224" cy="4829849"/>
          </a:xfrm>
          <a:prstGeom prst="rect">
            <a:avLst/>
          </a:prstGeom>
        </p:spPr>
      </p:pic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27653EEF-1DD0-2C82-DC9A-06A99591A4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6992" y="1137480"/>
            <a:ext cx="11771404" cy="89067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dirty="0"/>
              <a:t>A Tabela 2 apresenta o número de parâmetros treináveis (em milhares) do redimensionador, variando o número de blocos residuais (r) e filtros (n):</a:t>
            </a:r>
            <a:endParaRPr lang="pt-BR" noProof="0" dirty="0"/>
          </a:p>
          <a:p>
            <a:pPr marL="0" indent="0">
              <a:buNone/>
            </a:pP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7606845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3FFF02-0FC8-9F0B-AAB0-565FC99EA7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440000" cy="792000"/>
          </a:xfrm>
        </p:spPr>
        <p:txBody>
          <a:bodyPr/>
          <a:lstStyle/>
          <a:p>
            <a:r>
              <a:rPr lang="pt-BR" dirty="0"/>
              <a:t>Treinamento e otimização</a:t>
            </a:r>
            <a:endParaRPr lang="pt-BR" noProof="0" dirty="0"/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1818889F-9BD6-1CEF-D231-D7D5A042BCF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1740" y="964164"/>
            <a:ext cx="11771404" cy="139648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t-BR" noProof="0" dirty="0"/>
              <a:t>A Tabela apresenta os </a:t>
            </a:r>
            <a:r>
              <a:rPr lang="pt-BR" b="1" noProof="0" dirty="0">
                <a:solidFill>
                  <a:schemeClr val="accent4"/>
                </a:solidFill>
              </a:rPr>
              <a:t>principais parâmetros </a:t>
            </a:r>
            <a:r>
              <a:rPr lang="pt-BR" noProof="0" dirty="0"/>
              <a:t>e configurações adotados nos experimentos. Esses elementos incluem framework de treinamento, otimizador, taxas de aprendizado, e a métrica utilizada para avaliação.</a:t>
            </a:r>
          </a:p>
          <a:p>
            <a:pPr marL="0" indent="0">
              <a:buNone/>
            </a:pPr>
            <a:endParaRPr lang="pt-BR" noProof="0" dirty="0"/>
          </a:p>
          <a:p>
            <a:pPr marL="0" indent="0">
              <a:buNone/>
            </a:pPr>
            <a:endParaRPr lang="pt-BR" noProof="0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E4D1E235-5A4A-D624-EB17-4C8567E88E8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953"/>
          <a:stretch>
            <a:fillRect/>
          </a:stretch>
        </p:blipFill>
        <p:spPr>
          <a:xfrm>
            <a:off x="311740" y="2425959"/>
            <a:ext cx="11136279" cy="32784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25955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CD3F046-C07E-D400-F36F-34BB1A865D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6180C9-22FB-B5E1-9CB1-9E2D1FC9A7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440000" cy="792000"/>
          </a:xfrm>
        </p:spPr>
        <p:txBody>
          <a:bodyPr/>
          <a:lstStyle/>
          <a:p>
            <a:r>
              <a:rPr lang="pt-BR" dirty="0"/>
              <a:t>Vantagens e desvantagens</a:t>
            </a:r>
            <a:endParaRPr lang="pt-BR" noProof="0" dirty="0"/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1C4C902F-0CFE-AF43-BE4D-3D77A2CA31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r>
              <a:rPr lang="pt-BR" dirty="0"/>
              <a:t>A escolha do método de redimensionamento aprendido reflete um avanço em relação aos métodos tradicionais, pois é projetado especificamente para melhorar o desempenho em tarefas de visão computacional, em vez de focar na qualidade perceptual da imagem. Abaixo, apresentamos uma análise argumentativa das vantagens e desvantagens, com justificativas baseadas no artigo e no código fornecido.</a:t>
            </a: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265787774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C657644-DF1B-A2F5-13A4-216D3AC5A5C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BE3E9FA-F7AA-B49B-4A8B-57AD9A0826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8255"/>
            <a:ext cx="10440000" cy="792000"/>
          </a:xfrm>
        </p:spPr>
        <p:txBody>
          <a:bodyPr/>
          <a:lstStyle/>
          <a:p>
            <a:r>
              <a:rPr lang="pt-BR" dirty="0"/>
              <a:t>Vantagens e desvantagens</a:t>
            </a:r>
            <a:endParaRPr lang="pt-BR" noProof="0" dirty="0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C7EA2E04-DD6C-AE9D-4ACF-742983B4DE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13974" y="718345"/>
            <a:ext cx="8550265" cy="6135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55861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A8980B4D-2CA7-115C-1C93-980FC59FEB03}"/>
              </a:ext>
            </a:extLst>
          </p:cNvPr>
          <p:cNvSpPr txBox="1">
            <a:spLocks/>
          </p:cNvSpPr>
          <p:nvPr/>
        </p:nvSpPr>
        <p:spPr>
          <a:xfrm>
            <a:off x="0" y="18255"/>
            <a:ext cx="10440000" cy="79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Exemplo(s) de aplicação</a:t>
            </a:r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DA0DC1BD-4DA6-09EB-F4C5-4BC827E4F1C3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650"/>
          <a:stretch>
            <a:fillRect/>
          </a:stretch>
        </p:blipFill>
        <p:spPr>
          <a:xfrm>
            <a:off x="58059" y="847725"/>
            <a:ext cx="7397100" cy="5725959"/>
          </a:xfrm>
          <a:prstGeom prst="rect">
            <a:avLst/>
          </a:prstGeom>
        </p:spPr>
      </p:pic>
      <p:pic>
        <p:nvPicPr>
          <p:cNvPr id="7" name="Aplicações_de_Redimensionamento_de_Imagem">
            <a:hlinkClick r:id="" action="ppaction://media"/>
            <a:extLst>
              <a:ext uri="{FF2B5EF4-FFF2-40B4-BE49-F238E27FC236}">
                <a16:creationId xmlns:a16="http://schemas.microsoft.com/office/drawing/2014/main" id="{4BE6BFC1-524F-E369-63BB-4EB7541DA9A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7626873" y="2048545"/>
            <a:ext cx="4507067" cy="2928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25309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4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F317EF0-AF00-A8CF-C0F3-389C545857E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A3002FEA-5BF4-05EC-43F4-1918A1999ED4}"/>
              </a:ext>
            </a:extLst>
          </p:cNvPr>
          <p:cNvSpPr txBox="1">
            <a:spLocks/>
          </p:cNvSpPr>
          <p:nvPr/>
        </p:nvSpPr>
        <p:spPr>
          <a:xfrm>
            <a:off x="0" y="18255"/>
            <a:ext cx="10440000" cy="79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Comparação com outros algoritmos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DA654A21-C591-CC30-6E17-9F43B387E7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31604" y="809170"/>
            <a:ext cx="9719899" cy="59928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4420516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1CFA369-C25E-3D78-EF2F-5D703D6050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0B6D7385-D7AA-7498-97BA-E2BF4A748EC3}"/>
              </a:ext>
            </a:extLst>
          </p:cNvPr>
          <p:cNvSpPr txBox="1">
            <a:spLocks/>
          </p:cNvSpPr>
          <p:nvPr/>
        </p:nvSpPr>
        <p:spPr>
          <a:xfrm>
            <a:off x="0" y="18255"/>
            <a:ext cx="10440000" cy="792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pt-BR" dirty="0"/>
              <a:t>QUIZ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7519EC8-8609-A9A6-E34C-08198B7B9299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es-BO"/>
          </a:p>
        </p:txBody>
      </p:sp>
      <p:pic>
        <p:nvPicPr>
          <p:cNvPr id="6" name="Imagen 5" descr="Código QR&#10;&#10;El contenido generado por IA puede ser incorrecto.">
            <a:extLst>
              <a:ext uri="{FF2B5EF4-FFF2-40B4-BE49-F238E27FC236}">
                <a16:creationId xmlns:a16="http://schemas.microsoft.com/office/drawing/2014/main" id="{DADEC452-90AF-5EF1-A922-84F909E011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96000" y="729000"/>
            <a:ext cx="5400000" cy="54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47564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noProof="0" dirty="0"/>
              <a:t>Perguntas?</a:t>
            </a:r>
            <a:endParaRPr lang="pt-BR" sz="6600" b="1" i="1" noProof="0" dirty="0"/>
          </a:p>
        </p:txBody>
      </p:sp>
    </p:spTree>
    <p:extLst>
      <p:ext uri="{BB962C8B-B14F-4D97-AF65-F5344CB8AC3E}">
        <p14:creationId xmlns:p14="http://schemas.microsoft.com/office/powerpoint/2010/main" val="377300566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CA32550-8C76-B013-2EC7-989D8C3B19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noProof="0" dirty="0"/>
              <a:t>Referências</a:t>
            </a:r>
          </a:p>
        </p:txBody>
      </p:sp>
      <p:pic>
        <p:nvPicPr>
          <p:cNvPr id="5" name="Marcador de contenido 4">
            <a:extLst>
              <a:ext uri="{FF2B5EF4-FFF2-40B4-BE49-F238E27FC236}">
                <a16:creationId xmlns:a16="http://schemas.microsoft.com/office/drawing/2014/main" id="{16DB6CED-DB3A-2D5B-DA7C-7A8E540D19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6573" y="1512290"/>
            <a:ext cx="9838014" cy="72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2649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D92404-4D86-D3EE-EA17-AE0948FA66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3E9817-D9B3-5B52-97F2-5CB4475067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 noProof="0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84EF1609-C81E-763B-ABB3-E5BC0B0FE34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93078" y="1391871"/>
            <a:ext cx="10644553" cy="2980837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pt-BR" noProof="0" dirty="0"/>
              <a:t>Um método bastante utilizado é a </a:t>
            </a:r>
            <a:r>
              <a:rPr lang="pt-BR" b="1" noProof="0" dirty="0">
                <a:solidFill>
                  <a:schemeClr val="accent6"/>
                </a:solidFill>
              </a:rPr>
              <a:t>Interpolação </a:t>
            </a:r>
            <a:r>
              <a:rPr lang="pt-BR" b="1" noProof="0" dirty="0" err="1">
                <a:solidFill>
                  <a:schemeClr val="accent6"/>
                </a:solidFill>
              </a:rPr>
              <a:t>Bilinear</a:t>
            </a:r>
            <a:r>
              <a:rPr lang="pt-BR" noProof="0" dirty="0"/>
              <a:t>, que considera os quatro pixels vizinhos mais próximos na imagem original e calcula uma média ponderada para gerar um novo pixel na imagem redimensionada.</a:t>
            </a:r>
          </a:p>
          <a:p>
            <a:endParaRPr lang="pt-BR" noProof="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76911601-9D4C-340C-1DE6-215914C712D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15101" b="25170"/>
          <a:stretch>
            <a:fillRect/>
          </a:stretch>
        </p:blipFill>
        <p:spPr>
          <a:xfrm>
            <a:off x="3813888" y="3083415"/>
            <a:ext cx="8378112" cy="33360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1109148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1">
            <a:extLst>
              <a:ext uri="{FF2B5EF4-FFF2-40B4-BE49-F238E27FC236}">
                <a16:creationId xmlns:a16="http://schemas.microsoft.com/office/drawing/2014/main" id="{32666AC8-2E17-4DB4-B0F5-60C640CCFD2E}"/>
              </a:ext>
            </a:extLst>
          </p:cNvPr>
          <p:cNvSpPr txBox="1">
            <a:spLocks/>
          </p:cNvSpPr>
          <p:nvPr/>
        </p:nvSpPr>
        <p:spPr>
          <a:xfrm>
            <a:off x="1431533" y="2720526"/>
            <a:ext cx="9144000" cy="102954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6600" noProof="0" dirty="0"/>
              <a:t>Obrigado!</a:t>
            </a:r>
            <a:endParaRPr lang="pt-BR" sz="6600" b="1" i="1" noProof="0" dirty="0"/>
          </a:p>
        </p:txBody>
      </p:sp>
    </p:spTree>
    <p:extLst>
      <p:ext uri="{BB962C8B-B14F-4D97-AF65-F5344CB8AC3E}">
        <p14:creationId xmlns:p14="http://schemas.microsoft.com/office/powerpoint/2010/main" val="26557046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D844C1E-A483-EF35-5EDB-01B489D1F6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D76CA42-0D94-D745-0A0A-3014F6A1D7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E20E6956-8903-B377-E3FF-034EE4FA65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3788" y="1018646"/>
            <a:ext cx="6061070" cy="5727387"/>
          </a:xfrm>
        </p:spPr>
        <p:txBody>
          <a:bodyPr>
            <a:normAutofit/>
          </a:bodyPr>
          <a:lstStyle/>
          <a:p>
            <a:r>
              <a:rPr lang="pt-BR" noProof="0" dirty="0"/>
              <a:t>O problema central reside no fato de que esses </a:t>
            </a:r>
            <a:r>
              <a:rPr lang="pt-BR" noProof="0" dirty="0" err="1"/>
              <a:t>resizers</a:t>
            </a:r>
            <a:r>
              <a:rPr lang="pt-BR" noProof="0" dirty="0"/>
              <a:t> aplicam a mesma </a:t>
            </a:r>
            <a:r>
              <a:rPr lang="pt-BR" b="1" noProof="0" dirty="0">
                <a:solidFill>
                  <a:srgbClr val="BEBE00"/>
                </a:solidFill>
              </a:rPr>
              <a:t>lógica de escalonamento em toda a imagem</a:t>
            </a:r>
            <a:r>
              <a:rPr lang="pt-BR" noProof="0" dirty="0"/>
              <a:t>, sem levar em conta quais detalhes são cruciais para o reconhecimento</a:t>
            </a:r>
          </a:p>
          <a:p>
            <a:r>
              <a:rPr lang="pt-BR" noProof="0" dirty="0"/>
              <a:t>Ele não distingue, por exemplo, entre o gramado ao fundo. Ao calcular a média das cores, ao mesmo tempo em que </a:t>
            </a:r>
            <a:r>
              <a:rPr lang="pt-BR" b="1" noProof="0" dirty="0">
                <a:solidFill>
                  <a:schemeClr val="accent4"/>
                </a:solidFill>
              </a:rPr>
              <a:t>preserva sem dificuldade áreas de menor relevância</a:t>
            </a:r>
            <a:r>
              <a:rPr lang="pt-BR" noProof="0" dirty="0"/>
              <a:t>, como uma parede uniforme.</a:t>
            </a:r>
          </a:p>
          <a:p>
            <a:endParaRPr lang="pt-BR" noProof="0" dirty="0"/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30C7A56C-A300-8FE7-860A-B6FFE0FCA30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153"/>
          <a:stretch>
            <a:fillRect/>
          </a:stretch>
        </p:blipFill>
        <p:spPr bwMode="auto">
          <a:xfrm>
            <a:off x="7961540" y="396000"/>
            <a:ext cx="2478460" cy="27544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F819918-9D17-6A08-B16A-579E3DDF41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LightScreen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60826" y="3707544"/>
            <a:ext cx="2479174" cy="2754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88538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E6D67AC-C024-E821-A7BF-F05E8262FE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13E94F7-1D7F-39C6-A4EC-380968E05B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CDD408D8-1E37-FC43-BA66-8E447F156D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465" y="1121792"/>
            <a:ext cx="12085535" cy="96877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pt-BR" b="1" noProof="0" dirty="0">
                <a:solidFill>
                  <a:schemeClr val="accent6"/>
                </a:solidFill>
              </a:rPr>
              <a:t>Solução Inteligente</a:t>
            </a:r>
            <a:r>
              <a:rPr lang="pt-BR" noProof="0" dirty="0"/>
              <a:t>:</a:t>
            </a:r>
          </a:p>
          <a:p>
            <a:pPr marL="0" indent="0">
              <a:buNone/>
            </a:pPr>
            <a:r>
              <a:rPr lang="pt-BR" noProof="0" dirty="0"/>
              <a:t>Um Redimensionador que “</a:t>
            </a:r>
            <a:r>
              <a:rPr lang="pt-BR" b="1" noProof="0" dirty="0">
                <a:solidFill>
                  <a:schemeClr val="accent2"/>
                </a:solidFill>
              </a:rPr>
              <a:t>Adapta</a:t>
            </a:r>
            <a:r>
              <a:rPr lang="pt-BR" noProof="0" dirty="0"/>
              <a:t>” a Imagem para </a:t>
            </a:r>
            <a:r>
              <a:rPr lang="pt-BR" b="1" noProof="0" dirty="0">
                <a:solidFill>
                  <a:srgbClr val="7030A0"/>
                </a:solidFill>
              </a:rPr>
              <a:t>Máquinas</a:t>
            </a:r>
          </a:p>
          <a:p>
            <a:pPr marL="0" indent="0">
              <a:buNone/>
            </a:pPr>
            <a:endParaRPr lang="pt-BR" noProof="0" dirty="0"/>
          </a:p>
        </p:txBody>
      </p:sp>
      <p:sp>
        <p:nvSpPr>
          <p:cNvPr id="7" name="Espaço Reservado para Conteúdo 2">
            <a:extLst>
              <a:ext uri="{FF2B5EF4-FFF2-40B4-BE49-F238E27FC236}">
                <a16:creationId xmlns:a16="http://schemas.microsoft.com/office/drawing/2014/main" id="{8E2D7D64-6572-55A7-4A00-CEA73D598587}"/>
              </a:ext>
            </a:extLst>
          </p:cNvPr>
          <p:cNvSpPr txBox="1">
            <a:spLocks/>
          </p:cNvSpPr>
          <p:nvPr/>
        </p:nvSpPr>
        <p:spPr>
          <a:xfrm>
            <a:off x="1779996" y="2205753"/>
            <a:ext cx="8660004" cy="2160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just">
              <a:buFont typeface="Arial" panose="020B0604020202020204" pitchFamily="34" charset="0"/>
              <a:buNone/>
            </a:pPr>
            <a:r>
              <a:rPr lang="pt-BR" noProof="0" dirty="0"/>
              <a:t>E se, em vez de usar um </a:t>
            </a:r>
            <a:r>
              <a:rPr lang="pt-BR" b="1" noProof="0" dirty="0">
                <a:solidFill>
                  <a:schemeClr val="accent4">
                    <a:lumMod val="60000"/>
                    <a:lumOff val="40000"/>
                  </a:schemeClr>
                </a:solidFill>
              </a:rPr>
              <a:t>método fixo </a:t>
            </a:r>
            <a:r>
              <a:rPr lang="pt-BR" noProof="0" dirty="0"/>
              <a:t>como o redimensionamento </a:t>
            </a:r>
            <a:r>
              <a:rPr lang="pt-BR" noProof="0" dirty="0" err="1"/>
              <a:t>bilineal</a:t>
            </a:r>
            <a:r>
              <a:rPr lang="pt-BR" noProof="0" dirty="0"/>
              <a:t>, tivéssemos um “</a:t>
            </a:r>
            <a:r>
              <a:rPr lang="pt-BR" b="1" noProof="0" dirty="0">
                <a:solidFill>
                  <a:srgbClr val="7030A0"/>
                </a:solidFill>
              </a:rPr>
              <a:t>especialista digital</a:t>
            </a:r>
            <a:r>
              <a:rPr lang="pt-BR" noProof="0" dirty="0"/>
              <a:t>” que analisa a imagem e a redimensiona de forma a </a:t>
            </a:r>
            <a:r>
              <a:rPr lang="pt-BR" b="1" noProof="0" dirty="0">
                <a:solidFill>
                  <a:srgbClr val="FF0000"/>
                </a:solidFill>
              </a:rPr>
              <a:t>destacar</a:t>
            </a:r>
            <a:r>
              <a:rPr lang="pt-BR" noProof="0" dirty="0"/>
              <a:t> as características mais importantes para uma tarefa específica de </a:t>
            </a:r>
            <a:r>
              <a:rPr lang="pt-BR" b="1" noProof="0" dirty="0">
                <a:solidFill>
                  <a:schemeClr val="accent6">
                    <a:lumMod val="50000"/>
                  </a:schemeClr>
                </a:solidFill>
              </a:rPr>
              <a:t>visão computacional</a:t>
            </a:r>
            <a:r>
              <a:rPr lang="pt-BR" noProof="0" dirty="0"/>
              <a:t>?</a:t>
            </a:r>
          </a:p>
          <a:p>
            <a:pPr marL="0" indent="0" algn="just">
              <a:buFont typeface="Arial" panose="020B0604020202020204" pitchFamily="34" charset="0"/>
              <a:buNone/>
            </a:pPr>
            <a:endParaRPr lang="pt-BR" noProof="0" dirty="0"/>
          </a:p>
          <a:p>
            <a:pPr marL="0" indent="0" algn="just">
              <a:buFont typeface="Arial" panose="020B0604020202020204" pitchFamily="34" charset="0"/>
              <a:buNone/>
            </a:pPr>
            <a:endParaRPr lang="pt-BR" noProof="0" dirty="0"/>
          </a:p>
          <a:p>
            <a:pPr marL="0" indent="0" algn="just">
              <a:buFont typeface="Arial" panose="020B0604020202020204" pitchFamily="34" charset="0"/>
              <a:buNone/>
            </a:pPr>
            <a:endParaRPr lang="pt-BR" noProof="0" dirty="0"/>
          </a:p>
          <a:p>
            <a:pPr marL="0" indent="0" algn="just">
              <a:buFont typeface="Arial" panose="020B0604020202020204" pitchFamily="34" charset="0"/>
              <a:buNone/>
            </a:pPr>
            <a:endParaRPr lang="pt-BR" noProof="0" dirty="0"/>
          </a:p>
        </p:txBody>
      </p:sp>
      <p:pic>
        <p:nvPicPr>
          <p:cNvPr id="4" name="Picture 8">
            <a:extLst>
              <a:ext uri="{FF2B5EF4-FFF2-40B4-BE49-F238E27FC236}">
                <a16:creationId xmlns:a16="http://schemas.microsoft.com/office/drawing/2014/main" id="{D1B5A949-D243-06D1-9DE8-0B4324FD5D5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0153"/>
          <a:stretch>
            <a:fillRect/>
          </a:stretch>
        </p:blipFill>
        <p:spPr bwMode="auto">
          <a:xfrm>
            <a:off x="816548" y="4492482"/>
            <a:ext cx="2478460" cy="2318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8">
            <a:extLst>
              <a:ext uri="{FF2B5EF4-FFF2-40B4-BE49-F238E27FC236}">
                <a16:creationId xmlns:a16="http://schemas.microsoft.com/office/drawing/2014/main" id="{5840B40D-36C5-EA8D-11C0-7E5C89B3733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GlowEdges trans="32000" smoothness="2"/>
                    </a14:imgEffect>
                    <a14:imgEffect>
                      <a14:sharpenSoften amount="50000"/>
                    </a14:imgEffect>
                    <a14:imgEffect>
                      <a14:saturation sat="400000"/>
                    </a14:imgEffect>
                    <a14:imgEffect>
                      <a14:brightnessContrast bright="40000" contras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0153"/>
          <a:stretch>
            <a:fillRect/>
          </a:stretch>
        </p:blipFill>
        <p:spPr bwMode="auto">
          <a:xfrm>
            <a:off x="8487163" y="4492482"/>
            <a:ext cx="2478460" cy="23188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EF6F8531-DBFF-F287-E542-084A3F38FC9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artisticLightScreen gridSize="1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4651363" y="4492482"/>
            <a:ext cx="2479174" cy="2318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47066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572627-B581-0930-76F6-728C487D39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93CF04-731E-8D71-D97A-6A4D656402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6011"/>
            <a:ext cx="10440000" cy="792000"/>
          </a:xfrm>
        </p:spPr>
        <p:txBody>
          <a:bodyPr/>
          <a:lstStyle/>
          <a:p>
            <a:r>
              <a:rPr lang="pt-BR" noProof="0" dirty="0"/>
              <a:t>Introdução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45355E1-675F-D774-B15A-17C9251219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46186" y="1690688"/>
            <a:ext cx="3903784" cy="4985482"/>
          </a:xfrm>
        </p:spPr>
        <p:txBody>
          <a:bodyPr>
            <a:normAutofit fontScale="92500"/>
          </a:bodyPr>
          <a:lstStyle/>
          <a:p>
            <a:r>
              <a:rPr lang="pt-BR" noProof="0" dirty="0"/>
              <a:t>O método utiliza uma </a:t>
            </a:r>
            <a:r>
              <a:rPr lang="pt-BR" b="1" noProof="0" dirty="0">
                <a:solidFill>
                  <a:schemeClr val="accent4"/>
                </a:solidFill>
              </a:rPr>
              <a:t>rede neural convolucional (CNN) </a:t>
            </a:r>
            <a:r>
              <a:rPr lang="pt-BR" noProof="0" dirty="0"/>
              <a:t>que </a:t>
            </a:r>
            <a:r>
              <a:rPr lang="pt-BR" b="1" noProof="0" dirty="0">
                <a:solidFill>
                  <a:srgbClr val="7030A0"/>
                </a:solidFill>
              </a:rPr>
              <a:t>aprende, junto com o modelo </a:t>
            </a:r>
            <a:r>
              <a:rPr lang="pt-BR" noProof="0" dirty="0"/>
              <a:t>de visão, a redimensionar imagens de maneira otimizada para a tarefa-alvo.</a:t>
            </a:r>
          </a:p>
          <a:p>
            <a:r>
              <a:rPr lang="pt-BR" noProof="0" dirty="0"/>
              <a:t>O treinamento é conjunto, utilizando a </a:t>
            </a:r>
            <a:r>
              <a:rPr lang="pt-BR" b="1" noProof="0" dirty="0">
                <a:solidFill>
                  <a:schemeClr val="accent2">
                    <a:lumMod val="75000"/>
                  </a:schemeClr>
                </a:solidFill>
              </a:rPr>
              <a:t>mesma função de perda </a:t>
            </a:r>
            <a:r>
              <a:rPr lang="pt-BR" noProof="0" dirty="0"/>
              <a:t>(ex.: entropia cruzada para classificação). </a:t>
            </a:r>
          </a:p>
          <a:p>
            <a:endParaRPr lang="pt-BR" noProof="0" dirty="0"/>
          </a:p>
          <a:p>
            <a:pPr marL="0" indent="0">
              <a:buNone/>
            </a:pPr>
            <a:endParaRPr lang="pt-BR" noProof="0" dirty="0"/>
          </a:p>
          <a:p>
            <a:pPr marL="0" indent="0">
              <a:buNone/>
            </a:pPr>
            <a:endParaRPr lang="pt-BR" noProof="0" dirty="0"/>
          </a:p>
          <a:p>
            <a:pPr marL="0" indent="0">
              <a:buNone/>
            </a:pPr>
            <a:endParaRPr lang="pt-BR" noProof="0" dirty="0"/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86F4EDD3-85EB-AB1F-3C2F-E841991B9B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05754" y="1574860"/>
            <a:ext cx="6717322" cy="4687527"/>
          </a:xfrm>
          <a:prstGeom prst="rect">
            <a:avLst/>
          </a:prstGeom>
        </p:spPr>
      </p:pic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8CF21A98-3D5B-D2B2-70D0-4819893B4735}"/>
              </a:ext>
            </a:extLst>
          </p:cNvPr>
          <p:cNvSpPr txBox="1">
            <a:spLocks/>
          </p:cNvSpPr>
          <p:nvPr/>
        </p:nvSpPr>
        <p:spPr>
          <a:xfrm>
            <a:off x="53232" y="712049"/>
            <a:ext cx="12085535" cy="9687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noProof="0" dirty="0"/>
              <a:t> </a:t>
            </a:r>
            <a:r>
              <a:rPr lang="pt-BR" b="1" noProof="0" dirty="0" err="1">
                <a:solidFill>
                  <a:schemeClr val="accent6"/>
                </a:solidFill>
              </a:rPr>
              <a:t>Proposed</a:t>
            </a:r>
            <a:r>
              <a:rPr lang="pt-BR" b="1" noProof="0" dirty="0">
                <a:solidFill>
                  <a:schemeClr val="accent6"/>
                </a:solidFill>
              </a:rPr>
              <a:t> </a:t>
            </a:r>
            <a:r>
              <a:rPr lang="pt-BR" b="1" noProof="0" dirty="0" err="1">
                <a:solidFill>
                  <a:schemeClr val="accent6"/>
                </a:solidFill>
              </a:rPr>
              <a:t>learned</a:t>
            </a:r>
            <a:r>
              <a:rPr lang="pt-BR" b="1" noProof="0" dirty="0">
                <a:solidFill>
                  <a:schemeClr val="accent6"/>
                </a:solidFill>
              </a:rPr>
              <a:t> </a:t>
            </a:r>
            <a:r>
              <a:rPr lang="pt-BR" b="1" noProof="0" dirty="0" err="1">
                <a:solidFill>
                  <a:schemeClr val="accent6"/>
                </a:solidFill>
              </a:rPr>
              <a:t>image</a:t>
            </a:r>
            <a:r>
              <a:rPr lang="pt-BR" b="1" noProof="0" dirty="0">
                <a:solidFill>
                  <a:schemeClr val="accent6"/>
                </a:solidFill>
              </a:rPr>
              <a:t> </a:t>
            </a:r>
            <a:r>
              <a:rPr lang="pt-BR" b="1" noProof="0" dirty="0" err="1">
                <a:solidFill>
                  <a:schemeClr val="accent6"/>
                </a:solidFill>
              </a:rPr>
              <a:t>resizer</a:t>
            </a:r>
            <a:endParaRPr lang="pt-BR" b="1" noProof="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64588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E3FD722-A952-85D8-D65C-5788E2905A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9E3B90E-8E18-BC24-B9D1-F8D1F308A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Introdução</a:t>
            </a:r>
          </a:p>
        </p:txBody>
      </p:sp>
      <p:sp>
        <p:nvSpPr>
          <p:cNvPr id="4" name="Espaço Reservado para Conteúdo 2">
            <a:extLst>
              <a:ext uri="{FF2B5EF4-FFF2-40B4-BE49-F238E27FC236}">
                <a16:creationId xmlns:a16="http://schemas.microsoft.com/office/drawing/2014/main" id="{5E36822F-7AB3-9B9E-79FD-182BD457BDD7}"/>
              </a:ext>
            </a:extLst>
          </p:cNvPr>
          <p:cNvSpPr txBox="1">
            <a:spLocks/>
          </p:cNvSpPr>
          <p:nvPr/>
        </p:nvSpPr>
        <p:spPr>
          <a:xfrm>
            <a:off x="293078" y="3585552"/>
            <a:ext cx="11746522" cy="29073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pt-BR" noProof="0" dirty="0"/>
          </a:p>
          <a:p>
            <a:pPr marL="0" indent="0">
              <a:buFont typeface="Arial" panose="020B0604020202020204" pitchFamily="34" charset="0"/>
              <a:buNone/>
            </a:pPr>
            <a:endParaRPr lang="pt-BR" noProof="0" dirty="0"/>
          </a:p>
          <a:p>
            <a:pPr marL="0" indent="0">
              <a:buFont typeface="Arial" panose="020B0604020202020204" pitchFamily="34" charset="0"/>
              <a:buNone/>
            </a:pPr>
            <a:endParaRPr lang="pt-BR" noProof="0" dirty="0"/>
          </a:p>
        </p:txBody>
      </p:sp>
      <p:pic>
        <p:nvPicPr>
          <p:cNvPr id="6" name="Imagen 5">
            <a:extLst>
              <a:ext uri="{FF2B5EF4-FFF2-40B4-BE49-F238E27FC236}">
                <a16:creationId xmlns:a16="http://schemas.microsoft.com/office/drawing/2014/main" id="{22AE0C8B-2B14-02DE-446D-96AECAF9D5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364841"/>
            <a:ext cx="12192000" cy="4464223"/>
          </a:xfrm>
          <a:prstGeom prst="rect">
            <a:avLst/>
          </a:prstGeom>
        </p:spPr>
      </p:pic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141B1A00-B2A7-FDC5-2F37-C87ECA581714}"/>
              </a:ext>
            </a:extLst>
          </p:cNvPr>
          <p:cNvSpPr txBox="1">
            <a:spLocks/>
          </p:cNvSpPr>
          <p:nvPr/>
        </p:nvSpPr>
        <p:spPr>
          <a:xfrm>
            <a:off x="53232" y="712049"/>
            <a:ext cx="12085535" cy="9687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pt-BR" noProof="0" dirty="0"/>
              <a:t> </a:t>
            </a:r>
            <a:r>
              <a:rPr lang="pt-BR" b="1" noProof="0" dirty="0" err="1">
                <a:solidFill>
                  <a:schemeClr val="accent6"/>
                </a:solidFill>
              </a:rPr>
              <a:t>Proposed</a:t>
            </a:r>
            <a:r>
              <a:rPr lang="pt-BR" b="1" noProof="0" dirty="0">
                <a:solidFill>
                  <a:schemeClr val="accent6"/>
                </a:solidFill>
              </a:rPr>
              <a:t> </a:t>
            </a:r>
            <a:r>
              <a:rPr lang="pt-BR" b="1" noProof="0" dirty="0" err="1">
                <a:solidFill>
                  <a:schemeClr val="accent6"/>
                </a:solidFill>
              </a:rPr>
              <a:t>learned</a:t>
            </a:r>
            <a:r>
              <a:rPr lang="pt-BR" b="1" noProof="0" dirty="0">
                <a:solidFill>
                  <a:schemeClr val="accent6"/>
                </a:solidFill>
              </a:rPr>
              <a:t> </a:t>
            </a:r>
            <a:r>
              <a:rPr lang="pt-BR" b="1" noProof="0" dirty="0" err="1">
                <a:solidFill>
                  <a:schemeClr val="accent6"/>
                </a:solidFill>
              </a:rPr>
              <a:t>image</a:t>
            </a:r>
            <a:r>
              <a:rPr lang="pt-BR" b="1" noProof="0" dirty="0">
                <a:solidFill>
                  <a:schemeClr val="accent6"/>
                </a:solidFill>
              </a:rPr>
              <a:t> </a:t>
            </a:r>
            <a:r>
              <a:rPr lang="pt-BR" b="1" noProof="0" dirty="0" err="1">
                <a:solidFill>
                  <a:schemeClr val="accent6"/>
                </a:solidFill>
              </a:rPr>
              <a:t>resizer</a:t>
            </a:r>
            <a:endParaRPr lang="pt-BR" b="1" noProof="0" dirty="0">
              <a:solidFill>
                <a:schemeClr val="accent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1105828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9A2918F-59BC-B768-0724-A06AB93B0FD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C064CD8-5AFD-7181-3E46-1F38E592A8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440000" cy="792000"/>
          </a:xfrm>
        </p:spPr>
        <p:txBody>
          <a:bodyPr/>
          <a:lstStyle/>
          <a:p>
            <a:r>
              <a:rPr lang="pt-BR" noProof="0" dirty="0"/>
              <a:t>Introdução</a:t>
            </a:r>
          </a:p>
        </p:txBody>
      </p:sp>
      <p:pic>
        <p:nvPicPr>
          <p:cNvPr id="5" name="Imagen 4">
            <a:extLst>
              <a:ext uri="{FF2B5EF4-FFF2-40B4-BE49-F238E27FC236}">
                <a16:creationId xmlns:a16="http://schemas.microsoft.com/office/drawing/2014/main" id="{855C0C6D-4CCC-1378-907D-114BFABB1E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0607" y="2740865"/>
            <a:ext cx="7730786" cy="2562011"/>
          </a:xfrm>
          <a:prstGeom prst="rect">
            <a:avLst/>
          </a:prstGeom>
        </p:spPr>
      </p:pic>
      <p:sp>
        <p:nvSpPr>
          <p:cNvPr id="8" name="Espaço Reservado para Conteúdo 2">
            <a:extLst>
              <a:ext uri="{FF2B5EF4-FFF2-40B4-BE49-F238E27FC236}">
                <a16:creationId xmlns:a16="http://schemas.microsoft.com/office/drawing/2014/main" id="{E9D0794E-332B-EB67-15BE-0FBF8EB18184}"/>
              </a:ext>
            </a:extLst>
          </p:cNvPr>
          <p:cNvSpPr txBox="1">
            <a:spLocks/>
          </p:cNvSpPr>
          <p:nvPr/>
        </p:nvSpPr>
        <p:spPr>
          <a:xfrm>
            <a:off x="222739" y="1076813"/>
            <a:ext cx="11746522" cy="177189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pt-BR" dirty="0"/>
              <a:t>A </a:t>
            </a:r>
            <a:r>
              <a:rPr lang="pt-BR" b="1" dirty="0">
                <a:solidFill>
                  <a:srgbClr val="FF0000"/>
                </a:solidFill>
              </a:rPr>
              <a:t>Tabela 1 </a:t>
            </a:r>
            <a:r>
              <a:rPr lang="pt-BR" dirty="0"/>
              <a:t>apresenta as </a:t>
            </a:r>
            <a:r>
              <a:rPr lang="pt-BR" b="1" dirty="0">
                <a:solidFill>
                  <a:srgbClr val="7030A0"/>
                </a:solidFill>
              </a:rPr>
              <a:t>métricas de avaliação </a:t>
            </a:r>
            <a:r>
              <a:rPr lang="pt-BR" dirty="0"/>
              <a:t>de desempenho e qualidade para </a:t>
            </a:r>
            <a:r>
              <a:rPr lang="pt-BR" b="1" dirty="0">
                <a:solidFill>
                  <a:schemeClr val="accent6"/>
                </a:solidFill>
              </a:rPr>
              <a:t>quatro modelos </a:t>
            </a:r>
            <a:r>
              <a:rPr lang="pt-BR" dirty="0"/>
              <a:t>de redes neurais amplamente utilizados em </a:t>
            </a:r>
            <a:r>
              <a:rPr lang="pt-BR" b="1" dirty="0">
                <a:solidFill>
                  <a:schemeClr val="accent4"/>
                </a:solidFill>
              </a:rPr>
              <a:t>visão computacional</a:t>
            </a:r>
            <a:r>
              <a:rPr lang="pt-BR" dirty="0"/>
              <a:t>.</a:t>
            </a:r>
            <a:endParaRPr lang="pt-BR" noProof="0" dirty="0"/>
          </a:p>
          <a:p>
            <a:endParaRPr lang="pt-BR" noProof="0" dirty="0"/>
          </a:p>
          <a:p>
            <a:pPr marL="0" indent="0">
              <a:buFont typeface="Arial" panose="020B0604020202020204" pitchFamily="34" charset="0"/>
              <a:buNone/>
            </a:pPr>
            <a:endParaRPr lang="pt-BR" noProof="0" dirty="0"/>
          </a:p>
          <a:p>
            <a:pPr marL="0" indent="0">
              <a:buFont typeface="Arial" panose="020B0604020202020204" pitchFamily="34" charset="0"/>
              <a:buNone/>
            </a:pPr>
            <a:endParaRPr lang="pt-BR" noProof="0" dirty="0"/>
          </a:p>
          <a:p>
            <a:pPr marL="0" indent="0">
              <a:buFont typeface="Arial" panose="020B0604020202020204" pitchFamily="34" charset="0"/>
              <a:buNone/>
            </a:pPr>
            <a:endParaRPr lang="pt-BR" noProof="0" dirty="0"/>
          </a:p>
        </p:txBody>
      </p:sp>
    </p:spTree>
    <p:extLst>
      <p:ext uri="{BB962C8B-B14F-4D97-AF65-F5344CB8AC3E}">
        <p14:creationId xmlns:p14="http://schemas.microsoft.com/office/powerpoint/2010/main" val="119953411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TM04033925[[fn=Gota]]</Template>
  <TotalTime>10295</TotalTime>
  <Words>2596</Words>
  <Application>Microsoft Office PowerPoint</Application>
  <PresentationFormat>Panorámica</PresentationFormat>
  <Paragraphs>170</Paragraphs>
  <Slides>40</Slides>
  <Notes>18</Notes>
  <HiddenSlides>0</HiddenSlides>
  <MMClips>1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40</vt:i4>
      </vt:variant>
    </vt:vector>
  </HeadingPairs>
  <TitlesOfParts>
    <vt:vector size="45" baseType="lpstr">
      <vt:lpstr>Arial</vt:lpstr>
      <vt:lpstr>Calibri</vt:lpstr>
      <vt:lpstr>Calibri Light</vt:lpstr>
      <vt:lpstr>Cambria Math</vt:lpstr>
      <vt:lpstr>Tema do Office</vt:lpstr>
      <vt:lpstr>TP558 - Tópicos avançados em Machine Learning: Adicione aqui seu tema</vt:lpstr>
      <vt:lpstr>Introdução</vt:lpstr>
      <vt:lpstr>Introdução</vt:lpstr>
      <vt:lpstr>Introdução</vt:lpstr>
      <vt:lpstr>Introdução</vt:lpstr>
      <vt:lpstr>Introdução</vt:lpstr>
      <vt:lpstr>Introdução</vt:lpstr>
      <vt:lpstr>Introdução</vt:lpstr>
      <vt:lpstr>Introdução</vt:lpstr>
      <vt:lpstr>Introdução</vt:lpstr>
      <vt:lpstr>Introdução</vt:lpstr>
      <vt:lpstr>Introdução</vt:lpstr>
      <vt:lpstr>Introdução</vt:lpstr>
      <vt:lpstr>Introdução</vt:lpstr>
      <vt:lpstr>Introdução</vt:lpstr>
      <vt:lpstr>Fundamentação teórica</vt:lpstr>
      <vt:lpstr>Fundamentação teórica</vt:lpstr>
      <vt:lpstr>Fundamentação teórica</vt:lpstr>
      <vt:lpstr>Fundamentação teórica</vt:lpstr>
      <vt:lpstr>Fundamentação teórica</vt:lpstr>
      <vt:lpstr>Fundamentação teórica</vt:lpstr>
      <vt:lpstr>Fundamentação teórica</vt:lpstr>
      <vt:lpstr>Fundamentação teórica</vt:lpstr>
      <vt:lpstr>Fundamentação teórica</vt:lpstr>
      <vt:lpstr>Fundamentação teórica</vt:lpstr>
      <vt:lpstr>Fundamentação teórica</vt:lpstr>
      <vt:lpstr>Fundamentação teórica</vt:lpstr>
      <vt:lpstr>Fundamentação teórica</vt:lpstr>
      <vt:lpstr>Arquitetura e funcionamento</vt:lpstr>
      <vt:lpstr>Arquitetura e funcionamento</vt:lpstr>
      <vt:lpstr>Arquitetura e funcionamento</vt:lpstr>
      <vt:lpstr>Treinamento e otimização</vt:lpstr>
      <vt:lpstr>Vantagens e desvantagens</vt:lpstr>
      <vt:lpstr>Vantagens e desvantagens</vt:lpstr>
      <vt:lpstr>Presentación de PowerPoint</vt:lpstr>
      <vt:lpstr>Presentación de PowerPoint</vt:lpstr>
      <vt:lpstr>Presentación de PowerPoint</vt:lpstr>
      <vt:lpstr>Presentación de PowerPoint</vt:lpstr>
      <vt:lpstr>Referências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TP555 - Inteligência Artificial e Machine Learning</dc:title>
  <dc:creator>Felipe Augusto Pereira de Figueiredo</dc:creator>
  <cp:lastModifiedBy>Luis Enrique Cardozo Ramirez</cp:lastModifiedBy>
  <cp:revision>1743</cp:revision>
  <dcterms:created xsi:type="dcterms:W3CDTF">2020-01-20T13:50:05Z</dcterms:created>
  <dcterms:modified xsi:type="dcterms:W3CDTF">2025-08-30T01:45:44Z</dcterms:modified>
</cp:coreProperties>
</file>

<file path=docProps/thumbnail.jpeg>
</file>